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3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43"/>
  </p:notesMasterIdLst>
  <p:sldIdLst>
    <p:sldId id="313" r:id="rId2"/>
    <p:sldId id="344" r:id="rId3"/>
    <p:sldId id="347" r:id="rId4"/>
    <p:sldId id="345" r:id="rId5"/>
    <p:sldId id="350" r:id="rId6"/>
    <p:sldId id="358" r:id="rId7"/>
    <p:sldId id="340" r:id="rId8"/>
    <p:sldId id="303" r:id="rId9"/>
    <p:sldId id="336" r:id="rId10"/>
    <p:sldId id="325" r:id="rId11"/>
    <p:sldId id="326" r:id="rId12"/>
    <p:sldId id="335" r:id="rId13"/>
    <p:sldId id="352" r:id="rId14"/>
    <p:sldId id="359" r:id="rId15"/>
    <p:sldId id="342" r:id="rId16"/>
    <p:sldId id="304" r:id="rId17"/>
    <p:sldId id="292" r:id="rId18"/>
    <p:sldId id="360" r:id="rId19"/>
    <p:sldId id="367" r:id="rId20"/>
    <p:sldId id="368" r:id="rId21"/>
    <p:sldId id="369" r:id="rId22"/>
    <p:sldId id="370" r:id="rId23"/>
    <p:sldId id="366" r:id="rId24"/>
    <p:sldId id="318" r:id="rId25"/>
    <p:sldId id="319" r:id="rId26"/>
    <p:sldId id="317" r:id="rId27"/>
    <p:sldId id="361" r:id="rId28"/>
    <p:sldId id="362" r:id="rId29"/>
    <p:sldId id="333" r:id="rId30"/>
    <p:sldId id="321" r:id="rId31"/>
    <p:sldId id="308" r:id="rId32"/>
    <p:sldId id="299" r:id="rId33"/>
    <p:sldId id="309" r:id="rId34"/>
    <p:sldId id="316" r:id="rId35"/>
    <p:sldId id="315" r:id="rId36"/>
    <p:sldId id="322" r:id="rId37"/>
    <p:sldId id="310" r:id="rId38"/>
    <p:sldId id="295" r:id="rId39"/>
    <p:sldId id="306" r:id="rId40"/>
    <p:sldId id="296" r:id="rId41"/>
    <p:sldId id="334" r:id="rId42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8931"/>
    <a:srgbClr val="9D8F61"/>
    <a:srgbClr val="17D907"/>
    <a:srgbClr val="FBFBFB"/>
    <a:srgbClr val="3C77BD"/>
    <a:srgbClr val="70AD47"/>
    <a:srgbClr val="548235"/>
    <a:srgbClr val="5B9BD5"/>
    <a:srgbClr val="1A9AAD"/>
    <a:srgbClr val="6BA5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52" autoAdjust="0"/>
    <p:restoredTop sz="94660"/>
  </p:normalViewPr>
  <p:slideViewPr>
    <p:cSldViewPr snapToGrid="0">
      <p:cViewPr varScale="1">
        <p:scale>
          <a:sx n="87" d="100"/>
          <a:sy n="87" d="100"/>
        </p:scale>
        <p:origin x="4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3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649178640718188E-2"/>
          <c:y val="5.9624330990328558E-2"/>
          <c:w val="0.92868487479689121"/>
          <c:h val="0.8465705727293703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Мужчины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elete val="1"/>
          </c:dLbls>
          <c:cat>
            <c:strRef>
              <c:f>Лист1!$A$2:$A$16</c:f>
              <c:strCache>
                <c:ptCount val="15"/>
                <c:pt idx="0">
                  <c:v>0-4</c:v>
                </c:pt>
                <c:pt idx="1">
                  <c:v>5-9</c:v>
                </c:pt>
                <c:pt idx="2">
                  <c:v>10-14</c:v>
                </c:pt>
                <c:pt idx="3">
                  <c:v>15-19</c:v>
                </c:pt>
                <c:pt idx="4">
                  <c:v>20-24</c:v>
                </c:pt>
                <c:pt idx="5">
                  <c:v>25-29</c:v>
                </c:pt>
                <c:pt idx="6">
                  <c:v>30-34</c:v>
                </c:pt>
                <c:pt idx="7">
                  <c:v>35-39</c:v>
                </c:pt>
                <c:pt idx="8">
                  <c:v>40-44</c:v>
                </c:pt>
                <c:pt idx="9">
                  <c:v>45-49</c:v>
                </c:pt>
                <c:pt idx="10">
                  <c:v>50-54</c:v>
                </c:pt>
                <c:pt idx="11">
                  <c:v>55-59</c:v>
                </c:pt>
                <c:pt idx="12">
                  <c:v>60-64</c:v>
                </c:pt>
                <c:pt idx="13">
                  <c:v>65-69</c:v>
                </c:pt>
                <c:pt idx="14">
                  <c:v>70 и старше </c:v>
                </c:pt>
              </c:strCache>
            </c:strRef>
          </c:cat>
          <c:val>
            <c:numRef>
              <c:f>Лист1!$B$2:$B$16</c:f>
              <c:numCache>
                <c:formatCode>General</c:formatCode>
                <c:ptCount val="15"/>
                <c:pt idx="0">
                  <c:v>-271</c:v>
                </c:pt>
                <c:pt idx="1">
                  <c:v>-303</c:v>
                </c:pt>
                <c:pt idx="2">
                  <c:v>-215</c:v>
                </c:pt>
                <c:pt idx="3">
                  <c:v>-145</c:v>
                </c:pt>
                <c:pt idx="4">
                  <c:v>-106</c:v>
                </c:pt>
                <c:pt idx="5">
                  <c:v>-194</c:v>
                </c:pt>
                <c:pt idx="6">
                  <c:v>-291</c:v>
                </c:pt>
                <c:pt idx="7">
                  <c:v>-293</c:v>
                </c:pt>
                <c:pt idx="8">
                  <c:v>-242</c:v>
                </c:pt>
                <c:pt idx="9">
                  <c:v>-228</c:v>
                </c:pt>
                <c:pt idx="10">
                  <c:v>-249</c:v>
                </c:pt>
                <c:pt idx="11">
                  <c:v>-280</c:v>
                </c:pt>
                <c:pt idx="12">
                  <c:v>-256</c:v>
                </c:pt>
                <c:pt idx="13">
                  <c:v>-158</c:v>
                </c:pt>
                <c:pt idx="14">
                  <c:v>-171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3A-4FA0-9A3F-204CEDC1727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979971247"/>
        <c:axId val="990100351"/>
      </c:barChart>
      <c:catAx>
        <c:axId val="979971247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990100351"/>
        <c:crosses val="autoZero"/>
        <c:auto val="1"/>
        <c:lblAlgn val="ctr"/>
        <c:lblOffset val="100"/>
        <c:noMultiLvlLbl val="0"/>
      </c:catAx>
      <c:valAx>
        <c:axId val="99010035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799712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607785162872561"/>
          <c:y val="0.10825824261445711"/>
          <c:w val="0.50784448948658389"/>
          <c:h val="0.7911099354546592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работающих (чел.) 2025 год</c:v>
                </c:pt>
              </c:strCache>
            </c:strRef>
          </c:tx>
          <c:dPt>
            <c:idx val="0"/>
            <c:bubble3D val="0"/>
            <c:explosion val="2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1A6-48C5-B0AB-92340886C33D}"/>
              </c:ext>
            </c:extLst>
          </c:dPt>
          <c:dPt>
            <c:idx val="1"/>
            <c:bubble3D val="0"/>
            <c:explosion val="4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1A6-48C5-B0AB-92340886C33D}"/>
              </c:ext>
            </c:extLst>
          </c:dPt>
          <c:dPt>
            <c:idx val="2"/>
            <c:bubble3D val="0"/>
            <c:explosion val="1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1A6-48C5-B0AB-92340886C33D}"/>
              </c:ext>
            </c:extLst>
          </c:dPt>
          <c:dPt>
            <c:idx val="3"/>
            <c:bubble3D val="0"/>
            <c:explosion val="1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1A6-48C5-B0AB-92340886C33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077-4BF0-984F-BF37EC596B6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03D-4A1E-A420-404C882ADAC8}"/>
              </c:ext>
            </c:extLst>
          </c:dPt>
          <c:dLbls>
            <c:dLbl>
              <c:idx val="0"/>
              <c:layout>
                <c:manualLayout>
                  <c:x val="-0.14300758556861648"/>
                  <c:y val="0.1870990605041619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1A6-48C5-B0AB-92340886C33D}"/>
                </c:ext>
              </c:extLst>
            </c:dLbl>
            <c:dLbl>
              <c:idx val="1"/>
              <c:layout>
                <c:manualLayout>
                  <c:x val="-0.1307898059204716"/>
                  <c:y val="-6.278005717300741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1A6-48C5-B0AB-92340886C33D}"/>
                </c:ext>
              </c:extLst>
            </c:dLbl>
            <c:dLbl>
              <c:idx val="2"/>
              <c:layout>
                <c:manualLayout>
                  <c:x val="-6.0819162453592424E-2"/>
                  <c:y val="-0.2062335903231141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1A6-48C5-B0AB-92340886C33D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1A6-48C5-B0AB-92340886C33D}"/>
                </c:ext>
              </c:extLst>
            </c:dLbl>
            <c:dLbl>
              <c:idx val="4"/>
              <c:layout>
                <c:manualLayout>
                  <c:x val="0.13353610491348511"/>
                  <c:y val="-9.593599143192395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077-4BF0-984F-BF37EC596B6A}"/>
                </c:ext>
              </c:extLst>
            </c:dLbl>
            <c:dLbl>
              <c:idx val="5"/>
              <c:layout>
                <c:manualLayout>
                  <c:x val="0.14812208540866748"/>
                  <c:y val="0.1658158966160824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03D-4A1E-A420-404C882ADA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Монопредприятие </c:v>
                </c:pt>
                <c:pt idx="1">
                  <c:v>Малый и средний бизнес (другие)</c:v>
                </c:pt>
                <c:pt idx="2">
                  <c:v>Бюджетные организации </c:v>
                </c:pt>
                <c:pt idx="3">
                  <c:v>Прочие</c:v>
                </c:pt>
                <c:pt idx="4">
                  <c:v>Агропромышленный </c:v>
                </c:pt>
                <c:pt idx="5">
                  <c:v>Малый и средний бизнес (торговля)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967</c:v>
                </c:pt>
                <c:pt idx="1">
                  <c:v>480</c:v>
                </c:pt>
                <c:pt idx="2">
                  <c:v>811</c:v>
                </c:pt>
                <c:pt idx="3">
                  <c:v>199</c:v>
                </c:pt>
                <c:pt idx="4">
                  <c:v>521</c:v>
                </c:pt>
                <c:pt idx="5">
                  <c:v>1023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76-49AB-84A0-6C907CBC50B9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9525">
              <a:solidFill>
                <a:schemeClr val="bg1">
                  <a:lumMod val="75000"/>
                </a:schemeClr>
              </a:solidFill>
            </a:ln>
          </c:spPr>
          <c:dPt>
            <c:idx val="0"/>
            <c:bubble3D val="0"/>
            <c:explosion val="15"/>
            <c:spPr>
              <a:solidFill>
                <a:schemeClr val="accent1"/>
              </a:solidFill>
              <a:ln w="9525">
                <a:solidFill>
                  <a:schemeClr val="bg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7F8-442D-B681-7F366C4DA29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9525">
                <a:solidFill>
                  <a:schemeClr val="bg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F25-4F66-8459-66700D081EAC}"/>
              </c:ext>
            </c:extLst>
          </c:dPt>
          <c:dPt>
            <c:idx val="2"/>
            <c:bubble3D val="0"/>
            <c:spPr>
              <a:solidFill>
                <a:schemeClr val="accent4">
                  <a:lumMod val="75000"/>
                </a:schemeClr>
              </a:solidFill>
              <a:ln w="9525">
                <a:solidFill>
                  <a:schemeClr val="bg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F25-4F66-8459-66700D081EAC}"/>
              </c:ext>
            </c:extLst>
          </c:dPt>
          <c:dLbls>
            <c:dLbl>
              <c:idx val="0"/>
              <c:layout>
                <c:manualLayout>
                  <c:x val="3.9439504700160687E-2"/>
                  <c:y val="-0.2138528495604824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7F8-442D-B681-7F366C4DA2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5600</c:v>
                </c:pt>
                <c:pt idx="1">
                  <c:v>164</c:v>
                </c:pt>
                <c:pt idx="2">
                  <c:v>236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F8-442D-B681-7F366C4DA2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ВГП (млн. руб.)</c:v>
                </c:pt>
              </c:strCache>
            </c:strRef>
          </c:tx>
          <c:spPr>
            <a:ln w="12700">
              <a:solidFill>
                <a:schemeClr val="bg1">
                  <a:lumMod val="75000"/>
                </a:schemeClr>
              </a:solidFill>
            </a:ln>
          </c:spPr>
          <c:dPt>
            <c:idx val="0"/>
            <c:bubble3D val="0"/>
            <c:explosion val="14"/>
            <c:spPr>
              <a:solidFill>
                <a:schemeClr val="accent1"/>
              </a:solidFill>
              <a:ln w="12700">
                <a:solidFill>
                  <a:schemeClr val="bg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5CE-43B4-A55D-4321A0603BC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>
                <a:solidFill>
                  <a:schemeClr val="bg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5CE-43B4-A55D-4321A0603BCF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2700">
                <a:solidFill>
                  <a:schemeClr val="bg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5CE-43B4-A55D-4321A0603BCF}"/>
              </c:ext>
            </c:extLst>
          </c:dPt>
          <c:dPt>
            <c:idx val="3"/>
            <c:bubble3D val="0"/>
            <c:explosion val="7"/>
            <c:spPr>
              <a:solidFill>
                <a:schemeClr val="accent6"/>
              </a:solidFill>
              <a:ln w="12700">
                <a:solidFill>
                  <a:schemeClr val="bg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63BF-44BF-9F86-A8BA74EDF501}"/>
              </c:ext>
            </c:extLst>
          </c:dPt>
          <c:dLbls>
            <c:dLbl>
              <c:idx val="3"/>
              <c:layout>
                <c:manualLayout>
                  <c:x val="0.1100758343263404"/>
                  <c:y val="0.133422975644504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3BF-44BF-9F86-A8BA74EDF5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Монопредприятие </c:v>
                </c:pt>
                <c:pt idx="1">
                  <c:v>Малый и средний бизнес (торговля)</c:v>
                </c:pt>
                <c:pt idx="2">
                  <c:v>Малый и средний бизнес (другие отрасли)</c:v>
                </c:pt>
                <c:pt idx="3">
                  <c:v>Агропромышленный парк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9500</c:v>
                </c:pt>
                <c:pt idx="1">
                  <c:v>250</c:v>
                </c:pt>
                <c:pt idx="2">
                  <c:v>325</c:v>
                </c:pt>
                <c:pt idx="3">
                  <c:v>1600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7E-466A-B091-3045BD28F8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64913377737827E-2"/>
          <c:y val="5.962426034385139E-2"/>
          <c:w val="0.92868487479689121"/>
          <c:h val="0.84657057272937031"/>
        </c:manualLayout>
      </c:layout>
      <c:barChart>
        <c:barDir val="bar"/>
        <c:grouping val="stacked"/>
        <c:varyColors val="0"/>
        <c:ser>
          <c:idx val="1"/>
          <c:order val="0"/>
          <c:tx>
            <c:strRef>
              <c:f>Лист1!$C$1</c:f>
              <c:strCache>
                <c:ptCount val="1"/>
                <c:pt idx="0">
                  <c:v>Женщины 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elete val="1"/>
          </c:dLbls>
          <c:cat>
            <c:strRef>
              <c:f>Лист1!$A$2:$A$16</c:f>
              <c:strCache>
                <c:ptCount val="15"/>
                <c:pt idx="0">
                  <c:v>0-4</c:v>
                </c:pt>
                <c:pt idx="1">
                  <c:v>5-9</c:v>
                </c:pt>
                <c:pt idx="2">
                  <c:v>10-14</c:v>
                </c:pt>
                <c:pt idx="3">
                  <c:v>15-19</c:v>
                </c:pt>
                <c:pt idx="4">
                  <c:v>20-24</c:v>
                </c:pt>
                <c:pt idx="5">
                  <c:v>25-29</c:v>
                </c:pt>
                <c:pt idx="6">
                  <c:v>30-34</c:v>
                </c:pt>
                <c:pt idx="7">
                  <c:v>35-39</c:v>
                </c:pt>
                <c:pt idx="8">
                  <c:v>40-44</c:v>
                </c:pt>
                <c:pt idx="9">
                  <c:v>45-49</c:v>
                </c:pt>
                <c:pt idx="10">
                  <c:v>50-54</c:v>
                </c:pt>
                <c:pt idx="11">
                  <c:v>55-59</c:v>
                </c:pt>
                <c:pt idx="12">
                  <c:v>60-64</c:v>
                </c:pt>
                <c:pt idx="13">
                  <c:v>65-69</c:v>
                </c:pt>
                <c:pt idx="14">
                  <c:v>70 и старше </c:v>
                </c:pt>
              </c:strCache>
            </c:strRef>
          </c:cat>
          <c:val>
            <c:numRef>
              <c:f>Лист1!$C$2:$C$16</c:f>
              <c:numCache>
                <c:formatCode>General</c:formatCode>
                <c:ptCount val="15"/>
                <c:pt idx="0">
                  <c:v>257</c:v>
                </c:pt>
                <c:pt idx="1">
                  <c:v>248</c:v>
                </c:pt>
                <c:pt idx="2">
                  <c:v>243</c:v>
                </c:pt>
                <c:pt idx="3">
                  <c:v>145</c:v>
                </c:pt>
                <c:pt idx="4">
                  <c:v>110</c:v>
                </c:pt>
                <c:pt idx="5">
                  <c:v>133</c:v>
                </c:pt>
                <c:pt idx="6">
                  <c:v>281</c:v>
                </c:pt>
                <c:pt idx="7">
                  <c:v>300</c:v>
                </c:pt>
                <c:pt idx="8">
                  <c:v>269</c:v>
                </c:pt>
                <c:pt idx="9">
                  <c:v>256</c:v>
                </c:pt>
                <c:pt idx="10">
                  <c:v>300</c:v>
                </c:pt>
                <c:pt idx="11">
                  <c:v>421</c:v>
                </c:pt>
                <c:pt idx="12">
                  <c:v>394</c:v>
                </c:pt>
                <c:pt idx="13">
                  <c:v>277</c:v>
                </c:pt>
                <c:pt idx="14">
                  <c:v>464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B3-4ECF-B3D1-9A96F6050B2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979971247"/>
        <c:axId val="990100351"/>
      </c:barChart>
      <c:catAx>
        <c:axId val="979971247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990100351"/>
        <c:crosses val="autoZero"/>
        <c:auto val="1"/>
        <c:lblAlgn val="ctr"/>
        <c:lblOffset val="100"/>
        <c:noMultiLvlLbl val="0"/>
      </c:catAx>
      <c:valAx>
        <c:axId val="99010035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799712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Лист1!$A$2:$A$9</c:f>
              <c:strCache>
                <c:ptCount val="8"/>
                <c:pt idx="0">
                  <c:v>Торговля </c:v>
                </c:pt>
                <c:pt idx="1">
                  <c:v>ЖКХ</c:v>
                </c:pt>
                <c:pt idx="2">
                  <c:v>Прочие</c:v>
                </c:pt>
                <c:pt idx="3">
                  <c:v>Транспорт </c:v>
                </c:pt>
                <c:pt idx="4">
                  <c:v>Бытовые услуги</c:v>
                </c:pt>
                <c:pt idx="5">
                  <c:v>С/Х</c:v>
                </c:pt>
                <c:pt idx="6">
                  <c:v>Лесная отрасль</c:v>
                </c:pt>
                <c:pt idx="7">
                  <c:v>Общепит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260</c:v>
                </c:pt>
                <c:pt idx="1">
                  <c:v>115</c:v>
                </c:pt>
                <c:pt idx="2">
                  <c:v>83</c:v>
                </c:pt>
                <c:pt idx="3">
                  <c:v>60</c:v>
                </c:pt>
                <c:pt idx="4">
                  <c:v>40</c:v>
                </c:pt>
                <c:pt idx="5">
                  <c:v>30</c:v>
                </c:pt>
                <c:pt idx="6">
                  <c:v>30</c:v>
                </c:pt>
                <c:pt idx="7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FA-4876-8AB1-09656794668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9"/>
        <c:axId val="1865210080"/>
        <c:axId val="1977247680"/>
      </c:barChart>
      <c:catAx>
        <c:axId val="1865210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none" spc="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77247680"/>
        <c:crosses val="autoZero"/>
        <c:auto val="1"/>
        <c:lblAlgn val="ctr"/>
        <c:lblOffset val="100"/>
        <c:noMultiLvlLbl val="0"/>
      </c:catAx>
      <c:valAx>
        <c:axId val="1977247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65210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060544200306116"/>
          <c:y val="0.10903961163910048"/>
          <c:w val="0.43773061448894479"/>
          <c:h val="0.7819207767217990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работающих (чел.)</c:v>
                </c:pt>
              </c:strCache>
            </c:strRef>
          </c:tx>
          <c:dPt>
            <c:idx val="0"/>
            <c:bubble3D val="0"/>
            <c:explosion val="4"/>
            <c:spPr>
              <a:solidFill>
                <a:srgbClr val="6BA5D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F0D-4066-9E61-084B13977072}"/>
              </c:ext>
            </c:extLst>
          </c:dPt>
          <c:dPt>
            <c:idx val="1"/>
            <c:bubble3D val="0"/>
            <c:explosion val="2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F0D-4066-9E61-084B13977072}"/>
              </c:ext>
            </c:extLst>
          </c:dPt>
          <c:dPt>
            <c:idx val="2"/>
            <c:bubble3D val="0"/>
            <c:explosion val="3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F0D-4066-9E61-084B13977072}"/>
              </c:ext>
            </c:extLst>
          </c:dPt>
          <c:dPt>
            <c:idx val="3"/>
            <c:bubble3D val="0"/>
            <c:explosion val="7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F0D-4066-9E61-084B13977072}"/>
              </c:ext>
            </c:extLst>
          </c:dPt>
          <c:dLbls>
            <c:delete val="1"/>
          </c:dLbls>
          <c:cat>
            <c:strRef>
              <c:f>Лист1!$A$2:$A$5</c:f>
              <c:strCache>
                <c:ptCount val="4"/>
                <c:pt idx="0">
                  <c:v>Монопредприятие </c:v>
                </c:pt>
                <c:pt idx="1">
                  <c:v>Бюджетные организации </c:v>
                </c:pt>
                <c:pt idx="2">
                  <c:v>Прочие </c:v>
                </c:pt>
                <c:pt idx="3">
                  <c:v>малый и средний бизнес (торговля)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1900</c:v>
                </c:pt>
                <c:pt idx="1">
                  <c:v>695</c:v>
                </c:pt>
                <c:pt idx="2">
                  <c:v>653</c:v>
                </c:pt>
                <c:pt idx="3">
                  <c:v>643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F0D-4066-9E61-084B13977072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Планируете ли Вы остаться в Жешарте до 2025 года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Планируете ли Вы остаться в Жешарте до 2025 года</c:v>
                </c:pt>
              </c:strCache>
            </c:strRef>
          </c:tx>
          <c:dPt>
            <c:idx val="0"/>
            <c:bubble3D val="0"/>
            <c:spPr>
              <a:solidFill>
                <a:srgbClr val="3C77B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844-4BAF-A1C1-DAE9CA389F82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1FD-4CCD-A560-63F9A311EC9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1FD-4CCD-A560-63F9A311EC9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1FD-4CCD-A560-63F9A311EC90}"/>
              </c:ext>
            </c:extLst>
          </c:dPt>
          <c:cat>
            <c:strRef>
              <c:f>Лист1!$A$2:$A$5</c:f>
              <c:strCache>
                <c:ptCount val="2"/>
                <c:pt idx="0">
                  <c:v>Планирую</c:v>
                </c:pt>
                <c:pt idx="1">
                  <c:v>Не планирую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83</c:v>
                </c:pt>
                <c:pt idx="1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44-4BAF-A1C1-DAE9CA389F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Что Вас не устраивает в Жешарте сегодня</a:t>
            </a:r>
          </a:p>
        </c:rich>
      </c:tx>
      <c:layout>
        <c:manualLayout>
          <c:xMode val="edge"/>
          <c:yMode val="edge"/>
          <c:x val="0.17220038445144956"/>
          <c:y val="2.55233914178433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Лист1!$A$2:$A$10</c:f>
              <c:strCache>
                <c:ptCount val="8"/>
                <c:pt idx="0">
                  <c:v>Меня все устраивает </c:v>
                </c:pt>
                <c:pt idx="1">
                  <c:v>Отсутствие другой работы </c:v>
                </c:pt>
                <c:pt idx="2">
                  <c:v>ЖКХ</c:v>
                </c:pt>
                <c:pt idx="3">
                  <c:v>Спорт </c:v>
                </c:pt>
                <c:pt idx="4">
                  <c:v>Здравоохранение</c:v>
                </c:pt>
                <c:pt idx="5">
                  <c:v>Образование </c:v>
                </c:pt>
                <c:pt idx="6">
                  <c:v>Культура </c:v>
                </c:pt>
                <c:pt idx="7">
                  <c:v>Инфраструктура поселка (среда)</c:v>
                </c:pt>
              </c:strCache>
            </c:strRef>
          </c:cat>
          <c:val>
            <c:numRef>
              <c:f>Лист1!$B$2:$B$10</c:f>
              <c:numCache>
                <c:formatCode>0.00%</c:formatCode>
                <c:ptCount val="9"/>
                <c:pt idx="0">
                  <c:v>1.7999999999999999E-2</c:v>
                </c:pt>
                <c:pt idx="1">
                  <c:v>0.38600000000000001</c:v>
                </c:pt>
                <c:pt idx="2">
                  <c:v>0.48199999999999998</c:v>
                </c:pt>
                <c:pt idx="3">
                  <c:v>0.27700000000000002</c:v>
                </c:pt>
                <c:pt idx="4">
                  <c:v>0.747</c:v>
                </c:pt>
                <c:pt idx="5">
                  <c:v>0.193</c:v>
                </c:pt>
                <c:pt idx="6">
                  <c:v>0.33700000000000002</c:v>
                </c:pt>
                <c:pt idx="7" formatCode="0%">
                  <c:v>0.62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56-45FB-A05B-99C260EE2E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172640464"/>
        <c:axId val="947845536"/>
      </c:barChart>
      <c:catAx>
        <c:axId val="11726404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47845536"/>
        <c:crosses val="autoZero"/>
        <c:auto val="1"/>
        <c:lblAlgn val="ctr"/>
        <c:lblOffset val="100"/>
        <c:noMultiLvlLbl val="0"/>
      </c:catAx>
      <c:valAx>
        <c:axId val="9478455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72640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054355093022127"/>
          <c:y val="9.4121381886087763E-2"/>
          <c:w val="0.54242912102644369"/>
          <c:h val="0.8054329287270464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доходов бюджета 2025 года, (тыс. руб.)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</a:ln>
          </c:spPr>
          <c:dPt>
            <c:idx val="0"/>
            <c:bubble3D val="0"/>
            <c:explosion val="2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B2F-45C4-83D8-B00B6A9D6DA8}"/>
              </c:ext>
            </c:extLst>
          </c:dPt>
          <c:dPt>
            <c:idx val="1"/>
            <c:bubble3D val="0"/>
            <c:explosion val="12"/>
            <c:spPr>
              <a:solidFill>
                <a:schemeClr val="accent2"/>
              </a:solidFill>
              <a:ln w="19050"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2E9-4C82-9D32-C5560DD0F145}"/>
              </c:ext>
            </c:extLst>
          </c:dPt>
          <c:dPt>
            <c:idx val="2"/>
            <c:bubble3D val="0"/>
            <c:explosion val="6"/>
            <c:spPr>
              <a:solidFill>
                <a:schemeClr val="accent3"/>
              </a:solidFill>
              <a:ln w="19050"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2E9-4C82-9D32-C5560DD0F145}"/>
              </c:ext>
            </c:extLst>
          </c:dPt>
          <c:dPt>
            <c:idx val="3"/>
            <c:bubble3D val="0"/>
            <c:explosion val="3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B2F-45C4-83D8-B00B6A9D6DA8}"/>
              </c:ext>
            </c:extLst>
          </c:dPt>
          <c:dLbls>
            <c:dLbl>
              <c:idx val="0"/>
              <c:layout>
                <c:manualLayout>
                  <c:x val="-0.18378833754406948"/>
                  <c:y val="0.1249539716231944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B2F-45C4-83D8-B00B6A9D6DA8}"/>
                </c:ext>
              </c:extLst>
            </c:dLbl>
            <c:dLbl>
              <c:idx val="2"/>
              <c:layout>
                <c:manualLayout>
                  <c:x val="-7.8405817082756721E-2"/>
                  <c:y val="-0.1416827476601859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2E9-4C82-9D32-C5560DD0F145}"/>
                </c:ext>
              </c:extLst>
            </c:dLbl>
            <c:dLbl>
              <c:idx val="3"/>
              <c:layout>
                <c:manualLayout>
                  <c:x val="0.22057351111689436"/>
                  <c:y val="-3.420205415499533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B2F-45C4-83D8-B00B6A9D6D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НДФЛ</c:v>
                </c:pt>
                <c:pt idx="1">
                  <c:v>Имущественные налоги </c:v>
                </c:pt>
                <c:pt idx="2">
                  <c:v>Прочие </c:v>
                </c:pt>
                <c:pt idx="3">
                  <c:v>ЕСХН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14000</c:v>
                </c:pt>
                <c:pt idx="1">
                  <c:v>5000</c:v>
                </c:pt>
                <c:pt idx="2">
                  <c:v>3500</c:v>
                </c:pt>
                <c:pt idx="3">
                  <c:v>24000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2F-45C4-83D8-B00B6A9D6DA8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060544200306116"/>
          <c:y val="0.10903961163910048"/>
          <c:w val="0.43773061448894479"/>
          <c:h val="0.7819207767217990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работающих (чел.)</c:v>
                </c:pt>
              </c:strCache>
            </c:strRef>
          </c:tx>
          <c:dPt>
            <c:idx val="0"/>
            <c:bubble3D val="0"/>
            <c:spPr>
              <a:solidFill>
                <a:srgbClr val="5B9BD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8FE-4706-BEFF-3231DCFEF5D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8FE-4706-BEFF-3231DCFEF5D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8FE-4706-BEFF-3231DCFEF5D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8FE-4706-BEFF-3231DCFEF5DC}"/>
              </c:ext>
            </c:extLst>
          </c:dPt>
          <c:dPt>
            <c:idx val="4"/>
            <c:bubble3D val="0"/>
            <c:spPr>
              <a:solidFill>
                <a:srgbClr val="70AD4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6C64-4DFB-A454-F90F836F4C10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8FE-4706-BEFF-3231DCFEF5D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8FE-4706-BEFF-3231DCFEF5DC}"/>
                </c:ext>
              </c:extLst>
            </c:dLbl>
            <c:dLbl>
              <c:idx val="2"/>
              <c:layout>
                <c:manualLayout>
                  <c:x val="0.13778600838077273"/>
                  <c:y val="-0.1152374994199917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8FE-4706-BEFF-3231DCFEF5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Монопредприятие </c:v>
                </c:pt>
                <c:pt idx="1">
                  <c:v>Малый и средний бизнес (прочее)</c:v>
                </c:pt>
                <c:pt idx="2">
                  <c:v>Бюджетные организации </c:v>
                </c:pt>
                <c:pt idx="3">
                  <c:v>Прочие </c:v>
                </c:pt>
                <c:pt idx="4">
                  <c:v>малый и средний бизнес (торговля) 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1700</c:v>
                </c:pt>
                <c:pt idx="1">
                  <c:v>223</c:v>
                </c:pt>
                <c:pt idx="2">
                  <c:v>695</c:v>
                </c:pt>
                <c:pt idx="3">
                  <c:v>403</c:v>
                </c:pt>
                <c:pt idx="4">
                  <c:v>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8FE-4706-BEFF-3231DCFEF5DC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доходов бюджета, тыс. руб. </c:v>
                </c:pt>
              </c:strCache>
            </c:strRef>
          </c:tx>
          <c:spPr>
            <a:ln>
              <a:solidFill>
                <a:schemeClr val="bg1">
                  <a:lumMod val="50000"/>
                </a:schemeClr>
              </a:solidFill>
            </a:ln>
          </c:spPr>
          <c:dPt>
            <c:idx val="0"/>
            <c:bubble3D val="0"/>
            <c:explosion val="8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A29-4F9E-AF09-05D7E7F1E2EF}"/>
              </c:ext>
            </c:extLst>
          </c:dPt>
          <c:dPt>
            <c:idx val="1"/>
            <c:bubble3D val="0"/>
            <c:explosion val="2"/>
            <c:spPr>
              <a:solidFill>
                <a:schemeClr val="accent2"/>
              </a:solidFill>
              <a:ln w="19050"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EB6-4ACD-97F6-7229B536FDF4}"/>
              </c:ext>
            </c:extLst>
          </c:dPt>
          <c:dPt>
            <c:idx val="2"/>
            <c:bubble3D val="0"/>
            <c:explosion val="6"/>
            <c:spPr>
              <a:solidFill>
                <a:schemeClr val="accent3"/>
              </a:solidFill>
              <a:ln w="19050"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EB6-4ACD-97F6-7229B536FD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bg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EB6-4ACD-97F6-7229B536FDF4}"/>
              </c:ext>
            </c:extLst>
          </c:dPt>
          <c:dLbls>
            <c:dLbl>
              <c:idx val="0"/>
              <c:layout>
                <c:manualLayout>
                  <c:x val="-0.25415836857927682"/>
                  <c:y val="-0.2001332663105105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29-4F9E-AF09-05D7E7F1E2EF}"/>
                </c:ext>
              </c:extLst>
            </c:dLbl>
            <c:dLbl>
              <c:idx val="1"/>
              <c:layout>
                <c:manualLayout>
                  <c:x val="0.19759235089743471"/>
                  <c:y val="4.858678759481338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EB6-4ACD-97F6-7229B536FDF4}"/>
                </c:ext>
              </c:extLst>
            </c:dLbl>
            <c:dLbl>
              <c:idx val="2"/>
              <c:layout>
                <c:manualLayout>
                  <c:x val="0.1174074815014244"/>
                  <c:y val="0.1837866205840736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EB6-4ACD-97F6-7229B536FD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НДФЛ</c:v>
                </c:pt>
                <c:pt idx="1">
                  <c:v>Имущественные налоги </c:v>
                </c:pt>
                <c:pt idx="2">
                  <c:v>Прочие </c:v>
                </c:pt>
                <c:pt idx="3">
                  <c:v>ЕСХН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12000</c:v>
                </c:pt>
                <c:pt idx="1">
                  <c:v>2400</c:v>
                </c:pt>
                <c:pt idx="2">
                  <c:v>2600</c:v>
                </c:pt>
                <c:pt idx="3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29-4F9E-AF09-05D7E7F1E2EF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B267CA-BF49-4718-A64C-B8147150C0D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C7BC5ED-12A2-4F29-B75A-447D44370301}">
      <dgm:prSet phldrT="[Текст]" custT="1"/>
      <dgm:spPr>
        <a:noFill/>
        <a:ln>
          <a:solidFill>
            <a:schemeClr val="lt1">
              <a:hueOff val="0"/>
              <a:satOff val="0"/>
              <a:lumOff val="0"/>
              <a:alpha val="0"/>
            </a:schemeClr>
          </a:solidFill>
        </a:ln>
      </dgm:spPr>
      <dgm:t>
        <a:bodyPr/>
        <a:lstStyle/>
        <a:p>
          <a:r>
            <a:rPr lang="en-US" sz="3500" b="1" dirty="0">
              <a:solidFill>
                <a:srgbClr val="00B0F0"/>
              </a:solidFill>
            </a:rPr>
            <a:t>27421</a:t>
          </a:r>
          <a:r>
            <a:rPr lang="ru-RU" sz="3500" b="1" dirty="0">
              <a:solidFill>
                <a:srgbClr val="00B0F0"/>
              </a:solidFill>
            </a:rPr>
            <a:t> </a:t>
          </a:r>
        </a:p>
      </dgm:t>
    </dgm:pt>
    <dgm:pt modelId="{22B71BC6-D2B7-4E95-87C0-6C4B4A0BDF7A}" type="parTrans" cxnId="{B8A48E61-7179-4AC0-9479-C945357E54C6}">
      <dgm:prSet/>
      <dgm:spPr/>
      <dgm:t>
        <a:bodyPr/>
        <a:lstStyle/>
        <a:p>
          <a:endParaRPr lang="ru-RU"/>
        </a:p>
      </dgm:t>
    </dgm:pt>
    <dgm:pt modelId="{15757ECC-5F51-4797-87C0-04D45327FA7E}" type="sibTrans" cxnId="{B8A48E61-7179-4AC0-9479-C945357E54C6}">
      <dgm:prSet/>
      <dgm:spPr/>
      <dgm:t>
        <a:bodyPr/>
        <a:lstStyle/>
        <a:p>
          <a:endParaRPr lang="ru-RU"/>
        </a:p>
      </dgm:t>
    </dgm:pt>
    <dgm:pt modelId="{83E7BE88-11DC-4CE4-9CD4-833E69A20EB1}">
      <dgm:prSet phldrT="[Текст]" custT="1"/>
      <dgm:spPr>
        <a:solidFill>
          <a:schemeClr val="bg1"/>
        </a:solidFill>
      </dgm:spPr>
      <dgm:t>
        <a:bodyPr/>
        <a:lstStyle/>
        <a:p>
          <a:r>
            <a:rPr lang="en-US" sz="2500" b="1" dirty="0">
              <a:solidFill>
                <a:srgbClr val="00B0F0"/>
              </a:solidFill>
            </a:rPr>
            <a:t>18621</a:t>
          </a:r>
          <a:endParaRPr lang="ru-RU" sz="2500" b="1" dirty="0">
            <a:solidFill>
              <a:srgbClr val="00B0F0"/>
            </a:solidFill>
          </a:endParaRPr>
        </a:p>
      </dgm:t>
    </dgm:pt>
    <dgm:pt modelId="{7C090305-85F5-4B43-AF45-EF521D9E3D5B}" type="parTrans" cxnId="{E20CED22-B87E-4CC0-9BB7-FCF3F8DD7D7E}">
      <dgm:prSet/>
      <dgm:spPr/>
      <dgm:t>
        <a:bodyPr/>
        <a:lstStyle/>
        <a:p>
          <a:endParaRPr lang="ru-RU"/>
        </a:p>
      </dgm:t>
    </dgm:pt>
    <dgm:pt modelId="{14654065-D266-4526-BD88-1D197BC9E9EC}" type="sibTrans" cxnId="{E20CED22-B87E-4CC0-9BB7-FCF3F8DD7D7E}">
      <dgm:prSet/>
      <dgm:spPr/>
      <dgm:t>
        <a:bodyPr/>
        <a:lstStyle/>
        <a:p>
          <a:endParaRPr lang="ru-RU"/>
        </a:p>
      </dgm:t>
    </dgm:pt>
    <dgm:pt modelId="{FDA737FE-7F29-4DDF-9420-FE10418D39A7}">
      <dgm:prSet phldrT="[Текст]" custT="1"/>
      <dgm:spPr>
        <a:solidFill>
          <a:schemeClr val="bg1"/>
        </a:solidFill>
      </dgm:spPr>
      <dgm:t>
        <a:bodyPr/>
        <a:lstStyle/>
        <a:p>
          <a:r>
            <a:rPr lang="ru-RU" sz="2500" b="1" dirty="0">
              <a:solidFill>
                <a:srgbClr val="00B0F0"/>
              </a:solidFill>
            </a:rPr>
            <a:t>7400</a:t>
          </a:r>
          <a:r>
            <a:rPr lang="ru-RU" sz="2000" b="1" dirty="0">
              <a:solidFill>
                <a:schemeClr val="accent1"/>
              </a:solidFill>
            </a:rPr>
            <a:t> </a:t>
          </a:r>
        </a:p>
      </dgm:t>
    </dgm:pt>
    <dgm:pt modelId="{613A4436-87B7-4565-B566-76DE9F5B6C4A}" type="parTrans" cxnId="{B3199B42-4365-4C4E-8273-167BDFDC92DF}">
      <dgm:prSet/>
      <dgm:spPr/>
      <dgm:t>
        <a:bodyPr/>
        <a:lstStyle/>
        <a:p>
          <a:endParaRPr lang="ru-RU"/>
        </a:p>
      </dgm:t>
    </dgm:pt>
    <dgm:pt modelId="{E2AE7F86-CB41-4D76-A4C5-A4FB6D071491}" type="sibTrans" cxnId="{B3199B42-4365-4C4E-8273-167BDFDC92DF}">
      <dgm:prSet/>
      <dgm:spPr/>
      <dgm:t>
        <a:bodyPr/>
        <a:lstStyle/>
        <a:p>
          <a:endParaRPr lang="ru-RU"/>
        </a:p>
      </dgm:t>
    </dgm:pt>
    <dgm:pt modelId="{46984871-8856-4B24-BE1B-93F95EBF6AEE}">
      <dgm:prSet phldrT="[Текст]" custT="1"/>
      <dgm:spPr>
        <a:solidFill>
          <a:schemeClr val="bg1"/>
        </a:solidFill>
      </dgm:spPr>
      <dgm:t>
        <a:bodyPr/>
        <a:lstStyle/>
        <a:p>
          <a:r>
            <a:rPr lang="ru-RU" sz="2500" b="1" dirty="0">
              <a:solidFill>
                <a:srgbClr val="00B0F0"/>
              </a:solidFill>
            </a:rPr>
            <a:t>1300</a:t>
          </a:r>
        </a:p>
      </dgm:t>
    </dgm:pt>
    <dgm:pt modelId="{EF13A6A1-4809-4AB5-BDDD-9D1D129CA048}" type="parTrans" cxnId="{E438F09B-ACB1-4182-B770-99048447BA2E}">
      <dgm:prSet/>
      <dgm:spPr/>
      <dgm:t>
        <a:bodyPr/>
        <a:lstStyle/>
        <a:p>
          <a:endParaRPr lang="ru-RU"/>
        </a:p>
      </dgm:t>
    </dgm:pt>
    <dgm:pt modelId="{DE26B281-4844-418A-9EB9-5A254B744AAA}" type="sibTrans" cxnId="{E438F09B-ACB1-4182-B770-99048447BA2E}">
      <dgm:prSet/>
      <dgm:spPr/>
      <dgm:t>
        <a:bodyPr/>
        <a:lstStyle/>
        <a:p>
          <a:endParaRPr lang="ru-RU"/>
        </a:p>
      </dgm:t>
    </dgm:pt>
    <dgm:pt modelId="{E9F846E0-BD64-4558-AE66-DCFD5E1D8FA7}">
      <dgm:prSet custT="1"/>
      <dgm:spPr>
        <a:solidFill>
          <a:schemeClr val="bg1"/>
        </a:solidFill>
      </dgm:spPr>
      <dgm:t>
        <a:bodyPr/>
        <a:lstStyle/>
        <a:p>
          <a:r>
            <a:rPr lang="ru-RU" sz="2500" b="1" dirty="0">
              <a:solidFill>
                <a:srgbClr val="00B0F0"/>
              </a:solidFill>
            </a:rPr>
            <a:t>100</a:t>
          </a:r>
          <a:r>
            <a:rPr lang="ru-RU" sz="2000" b="1" dirty="0">
              <a:solidFill>
                <a:schemeClr val="accent1"/>
              </a:solidFill>
            </a:rPr>
            <a:t> </a:t>
          </a:r>
        </a:p>
      </dgm:t>
    </dgm:pt>
    <dgm:pt modelId="{E2DA18AE-4FE1-4EA1-929A-07397F453A00}" type="parTrans" cxnId="{5529863F-A84A-43B3-9170-1DEE2CB88A30}">
      <dgm:prSet/>
      <dgm:spPr/>
      <dgm:t>
        <a:bodyPr/>
        <a:lstStyle/>
        <a:p>
          <a:endParaRPr lang="ru-RU"/>
        </a:p>
      </dgm:t>
    </dgm:pt>
    <dgm:pt modelId="{5E70A34D-3592-4654-8BAB-B7717FFEA5F2}" type="sibTrans" cxnId="{5529863F-A84A-43B3-9170-1DEE2CB88A30}">
      <dgm:prSet/>
      <dgm:spPr/>
      <dgm:t>
        <a:bodyPr/>
        <a:lstStyle/>
        <a:p>
          <a:endParaRPr lang="ru-RU"/>
        </a:p>
      </dgm:t>
    </dgm:pt>
    <dgm:pt modelId="{04DF207F-A00D-499D-86FB-5CCF90E6D85D}" type="pres">
      <dgm:prSet presAssocID="{84B267CA-BF49-4718-A64C-B8147150C0D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B5A19BC-38E8-40AB-B333-9179E2FA3B8D}" type="pres">
      <dgm:prSet presAssocID="{2C7BC5ED-12A2-4F29-B75A-447D44370301}" presName="hierRoot1" presStyleCnt="0">
        <dgm:presLayoutVars>
          <dgm:hierBranch val="init"/>
        </dgm:presLayoutVars>
      </dgm:prSet>
      <dgm:spPr/>
    </dgm:pt>
    <dgm:pt modelId="{2DBCDC0F-5F12-4967-B9D6-B13EF6282865}" type="pres">
      <dgm:prSet presAssocID="{2C7BC5ED-12A2-4F29-B75A-447D44370301}" presName="rootComposite1" presStyleCnt="0"/>
      <dgm:spPr/>
    </dgm:pt>
    <dgm:pt modelId="{979DE6D9-D267-4B51-8F80-976571EBBB99}" type="pres">
      <dgm:prSet presAssocID="{2C7BC5ED-12A2-4F29-B75A-447D44370301}" presName="rootText1" presStyleLbl="node0" presStyleIdx="0" presStyleCnt="1">
        <dgm:presLayoutVars>
          <dgm:chPref val="3"/>
        </dgm:presLayoutVars>
      </dgm:prSet>
      <dgm:spPr/>
    </dgm:pt>
    <dgm:pt modelId="{BBFE0FEA-4FBB-4D68-9FD3-BA828F052601}" type="pres">
      <dgm:prSet presAssocID="{2C7BC5ED-12A2-4F29-B75A-447D44370301}" presName="rootConnector1" presStyleLbl="node1" presStyleIdx="0" presStyleCnt="0"/>
      <dgm:spPr/>
    </dgm:pt>
    <dgm:pt modelId="{8120D195-95EA-4D4B-B3BB-7CD1E47552C9}" type="pres">
      <dgm:prSet presAssocID="{2C7BC5ED-12A2-4F29-B75A-447D44370301}" presName="hierChild2" presStyleCnt="0"/>
      <dgm:spPr/>
    </dgm:pt>
    <dgm:pt modelId="{2094EBD9-7CB3-4272-ABA8-5BFE4251BE51}" type="pres">
      <dgm:prSet presAssocID="{7C090305-85F5-4B43-AF45-EF521D9E3D5B}" presName="Name37" presStyleLbl="parChTrans1D2" presStyleIdx="0" presStyleCnt="4"/>
      <dgm:spPr/>
    </dgm:pt>
    <dgm:pt modelId="{2E201BF1-AC86-474C-B23E-31666802A7A8}" type="pres">
      <dgm:prSet presAssocID="{83E7BE88-11DC-4CE4-9CD4-833E69A20EB1}" presName="hierRoot2" presStyleCnt="0">
        <dgm:presLayoutVars>
          <dgm:hierBranch val="init"/>
        </dgm:presLayoutVars>
      </dgm:prSet>
      <dgm:spPr/>
    </dgm:pt>
    <dgm:pt modelId="{136ADB83-1CD8-4FD7-A381-A57295B352A2}" type="pres">
      <dgm:prSet presAssocID="{83E7BE88-11DC-4CE4-9CD4-833E69A20EB1}" presName="rootComposite" presStyleCnt="0"/>
      <dgm:spPr/>
    </dgm:pt>
    <dgm:pt modelId="{9B80766A-F390-41CF-BC33-1F1B3E2ED898}" type="pres">
      <dgm:prSet presAssocID="{83E7BE88-11DC-4CE4-9CD4-833E69A20EB1}" presName="rootText" presStyleLbl="node2" presStyleIdx="0" presStyleCnt="4">
        <dgm:presLayoutVars>
          <dgm:chPref val="3"/>
        </dgm:presLayoutVars>
      </dgm:prSet>
      <dgm:spPr/>
    </dgm:pt>
    <dgm:pt modelId="{12EC7AB8-CE4C-4874-82FA-BA40A0845A88}" type="pres">
      <dgm:prSet presAssocID="{83E7BE88-11DC-4CE4-9CD4-833E69A20EB1}" presName="rootConnector" presStyleLbl="node2" presStyleIdx="0" presStyleCnt="4"/>
      <dgm:spPr/>
    </dgm:pt>
    <dgm:pt modelId="{1E4D3997-073D-4F6A-AE0D-BC00E44F3699}" type="pres">
      <dgm:prSet presAssocID="{83E7BE88-11DC-4CE4-9CD4-833E69A20EB1}" presName="hierChild4" presStyleCnt="0"/>
      <dgm:spPr/>
    </dgm:pt>
    <dgm:pt modelId="{B4DE55FF-D3EA-489D-AF4E-4A09BDD7B45C}" type="pres">
      <dgm:prSet presAssocID="{83E7BE88-11DC-4CE4-9CD4-833E69A20EB1}" presName="hierChild5" presStyleCnt="0"/>
      <dgm:spPr/>
    </dgm:pt>
    <dgm:pt modelId="{66523744-6951-488E-AAE2-ED68675E0866}" type="pres">
      <dgm:prSet presAssocID="{613A4436-87B7-4565-B566-76DE9F5B6C4A}" presName="Name37" presStyleLbl="parChTrans1D2" presStyleIdx="1" presStyleCnt="4"/>
      <dgm:spPr/>
    </dgm:pt>
    <dgm:pt modelId="{A6F5CED2-EC88-400D-8E2F-E8C35C994121}" type="pres">
      <dgm:prSet presAssocID="{FDA737FE-7F29-4DDF-9420-FE10418D39A7}" presName="hierRoot2" presStyleCnt="0">
        <dgm:presLayoutVars>
          <dgm:hierBranch val="init"/>
        </dgm:presLayoutVars>
      </dgm:prSet>
      <dgm:spPr/>
    </dgm:pt>
    <dgm:pt modelId="{CD33F84F-4D7A-4A92-AF82-695C8C19DE26}" type="pres">
      <dgm:prSet presAssocID="{FDA737FE-7F29-4DDF-9420-FE10418D39A7}" presName="rootComposite" presStyleCnt="0"/>
      <dgm:spPr/>
    </dgm:pt>
    <dgm:pt modelId="{F467714A-7CB8-40ED-9CE9-4A038052C312}" type="pres">
      <dgm:prSet presAssocID="{FDA737FE-7F29-4DDF-9420-FE10418D39A7}" presName="rootText" presStyleLbl="node2" presStyleIdx="1" presStyleCnt="4">
        <dgm:presLayoutVars>
          <dgm:chPref val="3"/>
        </dgm:presLayoutVars>
      </dgm:prSet>
      <dgm:spPr/>
    </dgm:pt>
    <dgm:pt modelId="{613046CF-6B23-4D96-8CCE-BF90D47B99BE}" type="pres">
      <dgm:prSet presAssocID="{FDA737FE-7F29-4DDF-9420-FE10418D39A7}" presName="rootConnector" presStyleLbl="node2" presStyleIdx="1" presStyleCnt="4"/>
      <dgm:spPr/>
    </dgm:pt>
    <dgm:pt modelId="{CD9E9F08-611E-4BC0-BB1F-20B8F4B0E7E3}" type="pres">
      <dgm:prSet presAssocID="{FDA737FE-7F29-4DDF-9420-FE10418D39A7}" presName="hierChild4" presStyleCnt="0"/>
      <dgm:spPr/>
    </dgm:pt>
    <dgm:pt modelId="{E1C4F859-DBAF-4DE5-9FD3-CC48E2BE7BDC}" type="pres">
      <dgm:prSet presAssocID="{FDA737FE-7F29-4DDF-9420-FE10418D39A7}" presName="hierChild5" presStyleCnt="0"/>
      <dgm:spPr/>
    </dgm:pt>
    <dgm:pt modelId="{C38D5AA9-93DB-43C3-9136-E365F446C5B2}" type="pres">
      <dgm:prSet presAssocID="{EF13A6A1-4809-4AB5-BDDD-9D1D129CA048}" presName="Name37" presStyleLbl="parChTrans1D2" presStyleIdx="2" presStyleCnt="4"/>
      <dgm:spPr/>
    </dgm:pt>
    <dgm:pt modelId="{29EDBB0C-6A53-402A-A12A-D3929A9B31FF}" type="pres">
      <dgm:prSet presAssocID="{46984871-8856-4B24-BE1B-93F95EBF6AEE}" presName="hierRoot2" presStyleCnt="0">
        <dgm:presLayoutVars>
          <dgm:hierBranch val="init"/>
        </dgm:presLayoutVars>
      </dgm:prSet>
      <dgm:spPr/>
    </dgm:pt>
    <dgm:pt modelId="{CCCB1B65-F908-400A-A61A-21CC246DDB3E}" type="pres">
      <dgm:prSet presAssocID="{46984871-8856-4B24-BE1B-93F95EBF6AEE}" presName="rootComposite" presStyleCnt="0"/>
      <dgm:spPr/>
    </dgm:pt>
    <dgm:pt modelId="{564CAF65-4F15-4301-AD47-E265B8A0E3AF}" type="pres">
      <dgm:prSet presAssocID="{46984871-8856-4B24-BE1B-93F95EBF6AEE}" presName="rootText" presStyleLbl="node2" presStyleIdx="2" presStyleCnt="4">
        <dgm:presLayoutVars>
          <dgm:chPref val="3"/>
        </dgm:presLayoutVars>
      </dgm:prSet>
      <dgm:spPr/>
    </dgm:pt>
    <dgm:pt modelId="{7BC29B98-9C7C-4EEF-A23B-56F3965E501D}" type="pres">
      <dgm:prSet presAssocID="{46984871-8856-4B24-BE1B-93F95EBF6AEE}" presName="rootConnector" presStyleLbl="node2" presStyleIdx="2" presStyleCnt="4"/>
      <dgm:spPr/>
    </dgm:pt>
    <dgm:pt modelId="{F232BE16-F5CF-4D08-8D14-829310C29CF9}" type="pres">
      <dgm:prSet presAssocID="{46984871-8856-4B24-BE1B-93F95EBF6AEE}" presName="hierChild4" presStyleCnt="0"/>
      <dgm:spPr/>
    </dgm:pt>
    <dgm:pt modelId="{1DFFF2BC-1F20-4560-AC0E-6DD8385ABAC8}" type="pres">
      <dgm:prSet presAssocID="{46984871-8856-4B24-BE1B-93F95EBF6AEE}" presName="hierChild5" presStyleCnt="0"/>
      <dgm:spPr/>
    </dgm:pt>
    <dgm:pt modelId="{1EA54A8B-22F8-4BCF-8649-82424E99B05F}" type="pres">
      <dgm:prSet presAssocID="{E2DA18AE-4FE1-4EA1-929A-07397F453A00}" presName="Name37" presStyleLbl="parChTrans1D2" presStyleIdx="3" presStyleCnt="4"/>
      <dgm:spPr/>
    </dgm:pt>
    <dgm:pt modelId="{74AF0A7D-8EB0-476A-8F93-4913A60CE097}" type="pres">
      <dgm:prSet presAssocID="{E9F846E0-BD64-4558-AE66-DCFD5E1D8FA7}" presName="hierRoot2" presStyleCnt="0">
        <dgm:presLayoutVars>
          <dgm:hierBranch val="init"/>
        </dgm:presLayoutVars>
      </dgm:prSet>
      <dgm:spPr/>
    </dgm:pt>
    <dgm:pt modelId="{752E4755-D0E9-43F6-B98B-F9796570B208}" type="pres">
      <dgm:prSet presAssocID="{E9F846E0-BD64-4558-AE66-DCFD5E1D8FA7}" presName="rootComposite" presStyleCnt="0"/>
      <dgm:spPr/>
    </dgm:pt>
    <dgm:pt modelId="{1CF3726A-50FA-4B18-84DD-7E49C63A105F}" type="pres">
      <dgm:prSet presAssocID="{E9F846E0-BD64-4558-AE66-DCFD5E1D8FA7}" presName="rootText" presStyleLbl="node2" presStyleIdx="3" presStyleCnt="4" custLinFactNeighborX="4866">
        <dgm:presLayoutVars>
          <dgm:chPref val="3"/>
        </dgm:presLayoutVars>
      </dgm:prSet>
      <dgm:spPr/>
    </dgm:pt>
    <dgm:pt modelId="{FE6704B1-C984-48D0-8A98-CA8ACC7E0BDE}" type="pres">
      <dgm:prSet presAssocID="{E9F846E0-BD64-4558-AE66-DCFD5E1D8FA7}" presName="rootConnector" presStyleLbl="node2" presStyleIdx="3" presStyleCnt="4"/>
      <dgm:spPr/>
    </dgm:pt>
    <dgm:pt modelId="{29906EFD-AD35-49F5-BCED-73FB274627F5}" type="pres">
      <dgm:prSet presAssocID="{E9F846E0-BD64-4558-AE66-DCFD5E1D8FA7}" presName="hierChild4" presStyleCnt="0"/>
      <dgm:spPr/>
    </dgm:pt>
    <dgm:pt modelId="{F46A1BB3-1BCF-4988-BFB0-C0A2A4524F04}" type="pres">
      <dgm:prSet presAssocID="{E9F846E0-BD64-4558-AE66-DCFD5E1D8FA7}" presName="hierChild5" presStyleCnt="0"/>
      <dgm:spPr/>
    </dgm:pt>
    <dgm:pt modelId="{FE3BEF73-0067-4F4E-B484-CAD8A58E3DF7}" type="pres">
      <dgm:prSet presAssocID="{2C7BC5ED-12A2-4F29-B75A-447D44370301}" presName="hierChild3" presStyleCnt="0"/>
      <dgm:spPr/>
    </dgm:pt>
  </dgm:ptLst>
  <dgm:cxnLst>
    <dgm:cxn modelId="{BC787904-D61A-4476-95D8-7EC2CC248F0B}" type="presOf" srcId="{46984871-8856-4B24-BE1B-93F95EBF6AEE}" destId="{564CAF65-4F15-4301-AD47-E265B8A0E3AF}" srcOrd="0" destOrd="0" presId="urn:microsoft.com/office/officeart/2005/8/layout/orgChart1"/>
    <dgm:cxn modelId="{8941B70D-0833-4E30-8F38-AE8F52D58F7C}" type="presOf" srcId="{EF13A6A1-4809-4AB5-BDDD-9D1D129CA048}" destId="{C38D5AA9-93DB-43C3-9136-E365F446C5B2}" srcOrd="0" destOrd="0" presId="urn:microsoft.com/office/officeart/2005/8/layout/orgChart1"/>
    <dgm:cxn modelId="{E20CED22-B87E-4CC0-9BB7-FCF3F8DD7D7E}" srcId="{2C7BC5ED-12A2-4F29-B75A-447D44370301}" destId="{83E7BE88-11DC-4CE4-9CD4-833E69A20EB1}" srcOrd="0" destOrd="0" parTransId="{7C090305-85F5-4B43-AF45-EF521D9E3D5B}" sibTransId="{14654065-D266-4526-BD88-1D197BC9E9EC}"/>
    <dgm:cxn modelId="{58F40329-7456-4650-8BBE-1F46BC635DCD}" type="presOf" srcId="{2C7BC5ED-12A2-4F29-B75A-447D44370301}" destId="{BBFE0FEA-4FBB-4D68-9FD3-BA828F052601}" srcOrd="1" destOrd="0" presId="urn:microsoft.com/office/officeart/2005/8/layout/orgChart1"/>
    <dgm:cxn modelId="{5529863F-A84A-43B3-9170-1DEE2CB88A30}" srcId="{2C7BC5ED-12A2-4F29-B75A-447D44370301}" destId="{E9F846E0-BD64-4558-AE66-DCFD5E1D8FA7}" srcOrd="3" destOrd="0" parTransId="{E2DA18AE-4FE1-4EA1-929A-07397F453A00}" sibTransId="{5E70A34D-3592-4654-8BAB-B7717FFEA5F2}"/>
    <dgm:cxn modelId="{B8A48E61-7179-4AC0-9479-C945357E54C6}" srcId="{84B267CA-BF49-4718-A64C-B8147150C0DA}" destId="{2C7BC5ED-12A2-4F29-B75A-447D44370301}" srcOrd="0" destOrd="0" parTransId="{22B71BC6-D2B7-4E95-87C0-6C4B4A0BDF7A}" sibTransId="{15757ECC-5F51-4797-87C0-04D45327FA7E}"/>
    <dgm:cxn modelId="{B3199B42-4365-4C4E-8273-167BDFDC92DF}" srcId="{2C7BC5ED-12A2-4F29-B75A-447D44370301}" destId="{FDA737FE-7F29-4DDF-9420-FE10418D39A7}" srcOrd="1" destOrd="0" parTransId="{613A4436-87B7-4565-B566-76DE9F5B6C4A}" sibTransId="{E2AE7F86-CB41-4D76-A4C5-A4FB6D071491}"/>
    <dgm:cxn modelId="{71069965-D2B4-4A3E-92DC-651FEA7D55A7}" type="presOf" srcId="{613A4436-87B7-4565-B566-76DE9F5B6C4A}" destId="{66523744-6951-488E-AAE2-ED68675E0866}" srcOrd="0" destOrd="0" presId="urn:microsoft.com/office/officeart/2005/8/layout/orgChart1"/>
    <dgm:cxn modelId="{FB5B0D6C-2813-4AF7-965D-6CE33ADE74EC}" type="presOf" srcId="{84B267CA-BF49-4718-A64C-B8147150C0DA}" destId="{04DF207F-A00D-499D-86FB-5CCF90E6D85D}" srcOrd="0" destOrd="0" presId="urn:microsoft.com/office/officeart/2005/8/layout/orgChart1"/>
    <dgm:cxn modelId="{6047D26E-167E-44AA-A4B3-1239EAFDCCC0}" type="presOf" srcId="{E2DA18AE-4FE1-4EA1-929A-07397F453A00}" destId="{1EA54A8B-22F8-4BCF-8649-82424E99B05F}" srcOrd="0" destOrd="0" presId="urn:microsoft.com/office/officeart/2005/8/layout/orgChart1"/>
    <dgm:cxn modelId="{35D69884-3ADF-4BDB-AC4E-DFFFC1AA9BF4}" type="presOf" srcId="{FDA737FE-7F29-4DDF-9420-FE10418D39A7}" destId="{F467714A-7CB8-40ED-9CE9-4A038052C312}" srcOrd="0" destOrd="0" presId="urn:microsoft.com/office/officeart/2005/8/layout/orgChart1"/>
    <dgm:cxn modelId="{33057885-1DBD-476E-A21C-DF1D9D0A15A6}" type="presOf" srcId="{83E7BE88-11DC-4CE4-9CD4-833E69A20EB1}" destId="{9B80766A-F390-41CF-BC33-1F1B3E2ED898}" srcOrd="0" destOrd="0" presId="urn:microsoft.com/office/officeart/2005/8/layout/orgChart1"/>
    <dgm:cxn modelId="{5DD67D8A-AE0D-4191-B62A-7F400E9E3841}" type="presOf" srcId="{7C090305-85F5-4B43-AF45-EF521D9E3D5B}" destId="{2094EBD9-7CB3-4272-ABA8-5BFE4251BE51}" srcOrd="0" destOrd="0" presId="urn:microsoft.com/office/officeart/2005/8/layout/orgChart1"/>
    <dgm:cxn modelId="{E438F09B-ACB1-4182-B770-99048447BA2E}" srcId="{2C7BC5ED-12A2-4F29-B75A-447D44370301}" destId="{46984871-8856-4B24-BE1B-93F95EBF6AEE}" srcOrd="2" destOrd="0" parTransId="{EF13A6A1-4809-4AB5-BDDD-9D1D129CA048}" sibTransId="{DE26B281-4844-418A-9EB9-5A254B744AAA}"/>
    <dgm:cxn modelId="{F97F41B5-9133-47CD-AF77-A74CD937B195}" type="presOf" srcId="{2C7BC5ED-12A2-4F29-B75A-447D44370301}" destId="{979DE6D9-D267-4B51-8F80-976571EBBB99}" srcOrd="0" destOrd="0" presId="urn:microsoft.com/office/officeart/2005/8/layout/orgChart1"/>
    <dgm:cxn modelId="{49CACBC6-DCDC-4F5E-9D43-2268F79356E3}" type="presOf" srcId="{E9F846E0-BD64-4558-AE66-DCFD5E1D8FA7}" destId="{1CF3726A-50FA-4B18-84DD-7E49C63A105F}" srcOrd="0" destOrd="0" presId="urn:microsoft.com/office/officeart/2005/8/layout/orgChart1"/>
    <dgm:cxn modelId="{F17222CA-C532-4847-B08D-58B1D1134086}" type="presOf" srcId="{83E7BE88-11DC-4CE4-9CD4-833E69A20EB1}" destId="{12EC7AB8-CE4C-4874-82FA-BA40A0845A88}" srcOrd="1" destOrd="0" presId="urn:microsoft.com/office/officeart/2005/8/layout/orgChart1"/>
    <dgm:cxn modelId="{A22E0DDE-6196-480E-8ED2-00AEDDB817C4}" type="presOf" srcId="{FDA737FE-7F29-4DDF-9420-FE10418D39A7}" destId="{613046CF-6B23-4D96-8CCE-BF90D47B99BE}" srcOrd="1" destOrd="0" presId="urn:microsoft.com/office/officeart/2005/8/layout/orgChart1"/>
    <dgm:cxn modelId="{B0CB8DEB-D44D-4275-AC43-8FC6C0AE0C39}" type="presOf" srcId="{46984871-8856-4B24-BE1B-93F95EBF6AEE}" destId="{7BC29B98-9C7C-4EEF-A23B-56F3965E501D}" srcOrd="1" destOrd="0" presId="urn:microsoft.com/office/officeart/2005/8/layout/orgChart1"/>
    <dgm:cxn modelId="{5BD0F7EF-1E27-455C-9767-BEA9E165AEF6}" type="presOf" srcId="{E9F846E0-BD64-4558-AE66-DCFD5E1D8FA7}" destId="{FE6704B1-C984-48D0-8A98-CA8ACC7E0BDE}" srcOrd="1" destOrd="0" presId="urn:microsoft.com/office/officeart/2005/8/layout/orgChart1"/>
    <dgm:cxn modelId="{D86F7E0A-4B7C-480C-B09D-7A2A4BC37E03}" type="presParOf" srcId="{04DF207F-A00D-499D-86FB-5CCF90E6D85D}" destId="{1B5A19BC-38E8-40AB-B333-9179E2FA3B8D}" srcOrd="0" destOrd="0" presId="urn:microsoft.com/office/officeart/2005/8/layout/orgChart1"/>
    <dgm:cxn modelId="{D276AA2B-8844-4341-AC95-808DBC62A2D1}" type="presParOf" srcId="{1B5A19BC-38E8-40AB-B333-9179E2FA3B8D}" destId="{2DBCDC0F-5F12-4967-B9D6-B13EF6282865}" srcOrd="0" destOrd="0" presId="urn:microsoft.com/office/officeart/2005/8/layout/orgChart1"/>
    <dgm:cxn modelId="{C8DE546D-E2A0-4901-A881-92901C327E53}" type="presParOf" srcId="{2DBCDC0F-5F12-4967-B9D6-B13EF6282865}" destId="{979DE6D9-D267-4B51-8F80-976571EBBB99}" srcOrd="0" destOrd="0" presId="urn:microsoft.com/office/officeart/2005/8/layout/orgChart1"/>
    <dgm:cxn modelId="{343C0D56-DD84-4FD1-BCE7-DFA29A3CE0A6}" type="presParOf" srcId="{2DBCDC0F-5F12-4967-B9D6-B13EF6282865}" destId="{BBFE0FEA-4FBB-4D68-9FD3-BA828F052601}" srcOrd="1" destOrd="0" presId="urn:microsoft.com/office/officeart/2005/8/layout/orgChart1"/>
    <dgm:cxn modelId="{561FD381-746A-41FF-B511-BF17EE518F93}" type="presParOf" srcId="{1B5A19BC-38E8-40AB-B333-9179E2FA3B8D}" destId="{8120D195-95EA-4D4B-B3BB-7CD1E47552C9}" srcOrd="1" destOrd="0" presId="urn:microsoft.com/office/officeart/2005/8/layout/orgChart1"/>
    <dgm:cxn modelId="{179A8EB3-0A05-4435-B366-19BEE83CC5B0}" type="presParOf" srcId="{8120D195-95EA-4D4B-B3BB-7CD1E47552C9}" destId="{2094EBD9-7CB3-4272-ABA8-5BFE4251BE51}" srcOrd="0" destOrd="0" presId="urn:microsoft.com/office/officeart/2005/8/layout/orgChart1"/>
    <dgm:cxn modelId="{84FFE4E1-C4EE-472A-9087-7E8EAD305AD7}" type="presParOf" srcId="{8120D195-95EA-4D4B-B3BB-7CD1E47552C9}" destId="{2E201BF1-AC86-474C-B23E-31666802A7A8}" srcOrd="1" destOrd="0" presId="urn:microsoft.com/office/officeart/2005/8/layout/orgChart1"/>
    <dgm:cxn modelId="{9B690271-F9B0-4637-A093-BD69C22023F8}" type="presParOf" srcId="{2E201BF1-AC86-474C-B23E-31666802A7A8}" destId="{136ADB83-1CD8-4FD7-A381-A57295B352A2}" srcOrd="0" destOrd="0" presId="urn:microsoft.com/office/officeart/2005/8/layout/orgChart1"/>
    <dgm:cxn modelId="{315E659B-809D-404C-8981-72D348200383}" type="presParOf" srcId="{136ADB83-1CD8-4FD7-A381-A57295B352A2}" destId="{9B80766A-F390-41CF-BC33-1F1B3E2ED898}" srcOrd="0" destOrd="0" presId="urn:microsoft.com/office/officeart/2005/8/layout/orgChart1"/>
    <dgm:cxn modelId="{871C83DF-C071-46FF-BEA9-4FCD87129921}" type="presParOf" srcId="{136ADB83-1CD8-4FD7-A381-A57295B352A2}" destId="{12EC7AB8-CE4C-4874-82FA-BA40A0845A88}" srcOrd="1" destOrd="0" presId="urn:microsoft.com/office/officeart/2005/8/layout/orgChart1"/>
    <dgm:cxn modelId="{20E0682E-8BF6-4401-8086-ADCEADB1917A}" type="presParOf" srcId="{2E201BF1-AC86-474C-B23E-31666802A7A8}" destId="{1E4D3997-073D-4F6A-AE0D-BC00E44F3699}" srcOrd="1" destOrd="0" presId="urn:microsoft.com/office/officeart/2005/8/layout/orgChart1"/>
    <dgm:cxn modelId="{6E2A907F-BC2F-4EEB-B42B-47319936F7D4}" type="presParOf" srcId="{2E201BF1-AC86-474C-B23E-31666802A7A8}" destId="{B4DE55FF-D3EA-489D-AF4E-4A09BDD7B45C}" srcOrd="2" destOrd="0" presId="urn:microsoft.com/office/officeart/2005/8/layout/orgChart1"/>
    <dgm:cxn modelId="{817DF332-1FB7-4CE7-A87D-9F6E4BF754A3}" type="presParOf" srcId="{8120D195-95EA-4D4B-B3BB-7CD1E47552C9}" destId="{66523744-6951-488E-AAE2-ED68675E0866}" srcOrd="2" destOrd="0" presId="urn:microsoft.com/office/officeart/2005/8/layout/orgChart1"/>
    <dgm:cxn modelId="{763E84D6-7423-491C-A074-504B4180AD3A}" type="presParOf" srcId="{8120D195-95EA-4D4B-B3BB-7CD1E47552C9}" destId="{A6F5CED2-EC88-400D-8E2F-E8C35C994121}" srcOrd="3" destOrd="0" presId="urn:microsoft.com/office/officeart/2005/8/layout/orgChart1"/>
    <dgm:cxn modelId="{08062BA1-7CBA-4A4D-98B8-6CD29D50BEB0}" type="presParOf" srcId="{A6F5CED2-EC88-400D-8E2F-E8C35C994121}" destId="{CD33F84F-4D7A-4A92-AF82-695C8C19DE26}" srcOrd="0" destOrd="0" presId="urn:microsoft.com/office/officeart/2005/8/layout/orgChart1"/>
    <dgm:cxn modelId="{726A7F03-5C8F-40C3-9924-1D8E378B16D1}" type="presParOf" srcId="{CD33F84F-4D7A-4A92-AF82-695C8C19DE26}" destId="{F467714A-7CB8-40ED-9CE9-4A038052C312}" srcOrd="0" destOrd="0" presId="urn:microsoft.com/office/officeart/2005/8/layout/orgChart1"/>
    <dgm:cxn modelId="{ACCD7BFB-0277-44CD-97B9-7D9038CF9C55}" type="presParOf" srcId="{CD33F84F-4D7A-4A92-AF82-695C8C19DE26}" destId="{613046CF-6B23-4D96-8CCE-BF90D47B99BE}" srcOrd="1" destOrd="0" presId="urn:microsoft.com/office/officeart/2005/8/layout/orgChart1"/>
    <dgm:cxn modelId="{A4183381-1DF3-466F-A4A5-E5686D6EE841}" type="presParOf" srcId="{A6F5CED2-EC88-400D-8E2F-E8C35C994121}" destId="{CD9E9F08-611E-4BC0-BB1F-20B8F4B0E7E3}" srcOrd="1" destOrd="0" presId="urn:microsoft.com/office/officeart/2005/8/layout/orgChart1"/>
    <dgm:cxn modelId="{2FB2D513-0A3D-4855-B2BA-F106B79BD445}" type="presParOf" srcId="{A6F5CED2-EC88-400D-8E2F-E8C35C994121}" destId="{E1C4F859-DBAF-4DE5-9FD3-CC48E2BE7BDC}" srcOrd="2" destOrd="0" presId="urn:microsoft.com/office/officeart/2005/8/layout/orgChart1"/>
    <dgm:cxn modelId="{F4C009D1-1076-4428-8B6C-051D5ACF6A2E}" type="presParOf" srcId="{8120D195-95EA-4D4B-B3BB-7CD1E47552C9}" destId="{C38D5AA9-93DB-43C3-9136-E365F446C5B2}" srcOrd="4" destOrd="0" presId="urn:microsoft.com/office/officeart/2005/8/layout/orgChart1"/>
    <dgm:cxn modelId="{A072AEA6-9F5C-4EC8-8F14-BD511B18407E}" type="presParOf" srcId="{8120D195-95EA-4D4B-B3BB-7CD1E47552C9}" destId="{29EDBB0C-6A53-402A-A12A-D3929A9B31FF}" srcOrd="5" destOrd="0" presId="urn:microsoft.com/office/officeart/2005/8/layout/orgChart1"/>
    <dgm:cxn modelId="{1834BEB9-C350-4D8E-BD5D-7F302A4BCCFC}" type="presParOf" srcId="{29EDBB0C-6A53-402A-A12A-D3929A9B31FF}" destId="{CCCB1B65-F908-400A-A61A-21CC246DDB3E}" srcOrd="0" destOrd="0" presId="urn:microsoft.com/office/officeart/2005/8/layout/orgChart1"/>
    <dgm:cxn modelId="{2244A6EE-8E78-430D-B5F3-15C302FAA508}" type="presParOf" srcId="{CCCB1B65-F908-400A-A61A-21CC246DDB3E}" destId="{564CAF65-4F15-4301-AD47-E265B8A0E3AF}" srcOrd="0" destOrd="0" presId="urn:microsoft.com/office/officeart/2005/8/layout/orgChart1"/>
    <dgm:cxn modelId="{C3D130E4-2C4D-4D13-B1CB-68C924D4D567}" type="presParOf" srcId="{CCCB1B65-F908-400A-A61A-21CC246DDB3E}" destId="{7BC29B98-9C7C-4EEF-A23B-56F3965E501D}" srcOrd="1" destOrd="0" presId="urn:microsoft.com/office/officeart/2005/8/layout/orgChart1"/>
    <dgm:cxn modelId="{5263889C-BA99-4EF2-A7B9-E6EF1031B55F}" type="presParOf" srcId="{29EDBB0C-6A53-402A-A12A-D3929A9B31FF}" destId="{F232BE16-F5CF-4D08-8D14-829310C29CF9}" srcOrd="1" destOrd="0" presId="urn:microsoft.com/office/officeart/2005/8/layout/orgChart1"/>
    <dgm:cxn modelId="{8CB019CA-C739-4E72-A7E7-A540E30E7004}" type="presParOf" srcId="{29EDBB0C-6A53-402A-A12A-D3929A9B31FF}" destId="{1DFFF2BC-1F20-4560-AC0E-6DD8385ABAC8}" srcOrd="2" destOrd="0" presId="urn:microsoft.com/office/officeart/2005/8/layout/orgChart1"/>
    <dgm:cxn modelId="{EBBE128A-E4E2-43B0-8A30-28AEB2691588}" type="presParOf" srcId="{8120D195-95EA-4D4B-B3BB-7CD1E47552C9}" destId="{1EA54A8B-22F8-4BCF-8649-82424E99B05F}" srcOrd="6" destOrd="0" presId="urn:microsoft.com/office/officeart/2005/8/layout/orgChart1"/>
    <dgm:cxn modelId="{7743C2F1-778B-44F4-A73D-CA2C301507A4}" type="presParOf" srcId="{8120D195-95EA-4D4B-B3BB-7CD1E47552C9}" destId="{74AF0A7D-8EB0-476A-8F93-4913A60CE097}" srcOrd="7" destOrd="0" presId="urn:microsoft.com/office/officeart/2005/8/layout/orgChart1"/>
    <dgm:cxn modelId="{0BB9FFAC-99E7-4701-921D-C184748F44F7}" type="presParOf" srcId="{74AF0A7D-8EB0-476A-8F93-4913A60CE097}" destId="{752E4755-D0E9-43F6-B98B-F9796570B208}" srcOrd="0" destOrd="0" presId="urn:microsoft.com/office/officeart/2005/8/layout/orgChart1"/>
    <dgm:cxn modelId="{AC81DD63-5B1A-47E6-B027-0299EAC9435F}" type="presParOf" srcId="{752E4755-D0E9-43F6-B98B-F9796570B208}" destId="{1CF3726A-50FA-4B18-84DD-7E49C63A105F}" srcOrd="0" destOrd="0" presId="urn:microsoft.com/office/officeart/2005/8/layout/orgChart1"/>
    <dgm:cxn modelId="{60EB4CB0-554B-4CB2-B5E2-22D705EBF783}" type="presParOf" srcId="{752E4755-D0E9-43F6-B98B-F9796570B208}" destId="{FE6704B1-C984-48D0-8A98-CA8ACC7E0BDE}" srcOrd="1" destOrd="0" presId="urn:microsoft.com/office/officeart/2005/8/layout/orgChart1"/>
    <dgm:cxn modelId="{FEEE0CAD-DDAF-422B-8DB3-6E21509213FE}" type="presParOf" srcId="{74AF0A7D-8EB0-476A-8F93-4913A60CE097}" destId="{29906EFD-AD35-49F5-BCED-73FB274627F5}" srcOrd="1" destOrd="0" presId="urn:microsoft.com/office/officeart/2005/8/layout/orgChart1"/>
    <dgm:cxn modelId="{F75E6D37-C6F9-4813-8759-13CB011EB8D9}" type="presParOf" srcId="{74AF0A7D-8EB0-476A-8F93-4913A60CE097}" destId="{F46A1BB3-1BCF-4988-BFB0-C0A2A4524F04}" srcOrd="2" destOrd="0" presId="urn:microsoft.com/office/officeart/2005/8/layout/orgChart1"/>
    <dgm:cxn modelId="{FE71E2C1-A6FF-42B6-A1EE-6E1AFD4D3C7E}" type="presParOf" srcId="{1B5A19BC-38E8-40AB-B333-9179E2FA3B8D}" destId="{FE3BEF73-0067-4F4E-B484-CAD8A58E3DF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0B876E-CD49-406E-B8C7-262BD5445FD5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C4DD697-63ED-456B-88CA-BAB635EEF603}">
      <dgm:prSet phldrT="[Текст]"/>
      <dgm:spPr>
        <a:solidFill>
          <a:srgbClr val="92D050"/>
        </a:solidFill>
        <a:ln w="53975" cmpd="dbl">
          <a:solidFill>
            <a:srgbClr val="C00000"/>
          </a:solidFill>
        </a:ln>
      </dgm:spPr>
      <dgm:t>
        <a:bodyPr/>
        <a:lstStyle/>
        <a:p>
          <a:r>
            <a:rPr lang="ru-RU" b="1" dirty="0"/>
            <a:t> МЕРЫ</a:t>
          </a:r>
        </a:p>
        <a:p>
          <a:r>
            <a:rPr lang="ru-RU" b="1" dirty="0"/>
            <a:t>ПОДДЕРЖКИ</a:t>
          </a:r>
        </a:p>
      </dgm:t>
    </dgm:pt>
    <dgm:pt modelId="{B5FDB1C9-C215-454B-BEDE-E3CD07E0083A}" type="parTrans" cxnId="{1681115C-212C-4B94-A8EE-970C90DF1BD1}">
      <dgm:prSet/>
      <dgm:spPr/>
      <dgm:t>
        <a:bodyPr/>
        <a:lstStyle/>
        <a:p>
          <a:endParaRPr lang="ru-RU"/>
        </a:p>
      </dgm:t>
    </dgm:pt>
    <dgm:pt modelId="{FB565636-6E62-4E22-862C-14EEB02F2F26}" type="sibTrans" cxnId="{1681115C-212C-4B94-A8EE-970C90DF1BD1}">
      <dgm:prSet/>
      <dgm:spPr/>
      <dgm:t>
        <a:bodyPr/>
        <a:lstStyle/>
        <a:p>
          <a:endParaRPr lang="ru-RU"/>
        </a:p>
      </dgm:t>
    </dgm:pt>
    <dgm:pt modelId="{67DFB7BA-8171-4639-83FF-8A2A02178E79}">
      <dgm:prSet phldrT="[Текст]" custT="1"/>
      <dgm:spPr>
        <a:solidFill>
          <a:schemeClr val="accent1">
            <a:lumMod val="75000"/>
            <a:alpha val="73000"/>
          </a:schemeClr>
        </a:solidFill>
      </dgm:spPr>
      <dgm:t>
        <a:bodyPr/>
        <a:lstStyle/>
        <a:p>
          <a:r>
            <a:rPr lang="ru-RU" sz="1550" b="1" dirty="0"/>
            <a:t>Информационно-консультационная поддержка</a:t>
          </a:r>
        </a:p>
      </dgm:t>
    </dgm:pt>
    <dgm:pt modelId="{4E95156E-27DD-46F6-AAFD-9AEBE2C06344}" type="parTrans" cxnId="{F123AB97-DA51-47AC-9E23-593367F4044A}">
      <dgm:prSet/>
      <dgm:spPr/>
      <dgm:t>
        <a:bodyPr/>
        <a:lstStyle/>
        <a:p>
          <a:endParaRPr lang="ru-RU"/>
        </a:p>
      </dgm:t>
    </dgm:pt>
    <dgm:pt modelId="{F45F55BC-22D4-47AC-AC57-FC42471F0EC8}" type="sibTrans" cxnId="{F123AB97-DA51-47AC-9E23-593367F4044A}">
      <dgm:prSet/>
      <dgm:spPr/>
      <dgm:t>
        <a:bodyPr/>
        <a:lstStyle/>
        <a:p>
          <a:endParaRPr lang="ru-RU"/>
        </a:p>
      </dgm:t>
    </dgm:pt>
    <dgm:pt modelId="{1FAA26A9-FFC5-4A88-BD97-4E907065B64F}">
      <dgm:prSet phldrT="[Текст]" custT="1"/>
      <dgm:spPr>
        <a:solidFill>
          <a:schemeClr val="accent1">
            <a:lumMod val="75000"/>
            <a:alpha val="64000"/>
          </a:schemeClr>
        </a:solidFill>
      </dgm:spPr>
      <dgm:t>
        <a:bodyPr/>
        <a:lstStyle/>
        <a:p>
          <a:r>
            <a:rPr lang="ru-RU" sz="1500" b="1" dirty="0"/>
            <a:t>Имущественная поддержка </a:t>
          </a:r>
        </a:p>
        <a:p>
          <a:r>
            <a:rPr lang="ru-RU" sz="1500" b="1" dirty="0"/>
            <a:t>(аренда)</a:t>
          </a:r>
        </a:p>
      </dgm:t>
    </dgm:pt>
    <dgm:pt modelId="{AFBD3801-4C43-4C8A-A307-C32116CEA8F0}" type="parTrans" cxnId="{D7E633C6-9780-43FD-878D-D0A2B2DC3489}">
      <dgm:prSet/>
      <dgm:spPr/>
      <dgm:t>
        <a:bodyPr/>
        <a:lstStyle/>
        <a:p>
          <a:endParaRPr lang="ru-RU"/>
        </a:p>
      </dgm:t>
    </dgm:pt>
    <dgm:pt modelId="{9CA3EEAB-26C6-4A8B-8C78-B7628BFD17C6}" type="sibTrans" cxnId="{D7E633C6-9780-43FD-878D-D0A2B2DC3489}">
      <dgm:prSet/>
      <dgm:spPr/>
      <dgm:t>
        <a:bodyPr/>
        <a:lstStyle/>
        <a:p>
          <a:endParaRPr lang="ru-RU"/>
        </a:p>
      </dgm:t>
    </dgm:pt>
    <dgm:pt modelId="{6CB83034-E0D8-4452-A4AF-CCCA6E25BFF4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600" b="1" dirty="0"/>
            <a:t>Предоставление налоговых льгот </a:t>
          </a:r>
        </a:p>
      </dgm:t>
    </dgm:pt>
    <dgm:pt modelId="{F25C3AFC-478E-42C0-91FC-96BC2312474B}" type="parTrans" cxnId="{9880C32A-A6DC-48C3-A5D6-E7157E2B1A41}">
      <dgm:prSet/>
      <dgm:spPr/>
      <dgm:t>
        <a:bodyPr/>
        <a:lstStyle/>
        <a:p>
          <a:endParaRPr lang="ru-RU"/>
        </a:p>
      </dgm:t>
    </dgm:pt>
    <dgm:pt modelId="{4A56AFC1-0495-4A15-AF10-58F393AFF747}" type="sibTrans" cxnId="{9880C32A-A6DC-48C3-A5D6-E7157E2B1A41}">
      <dgm:prSet/>
      <dgm:spPr/>
      <dgm:t>
        <a:bodyPr/>
        <a:lstStyle/>
        <a:p>
          <a:endParaRPr lang="ru-RU"/>
        </a:p>
      </dgm:t>
    </dgm:pt>
    <dgm:pt modelId="{1A60C47E-4765-4D11-96E5-251E19AF4FC0}">
      <dgm:prSet phldrT="[Текст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600" b="1" dirty="0"/>
            <a:t>Предоставление самостоятельных мер финансовой поддержки</a:t>
          </a:r>
        </a:p>
      </dgm:t>
    </dgm:pt>
    <dgm:pt modelId="{C7248642-A526-48C5-93CA-1BDF83D59F8F}" type="parTrans" cxnId="{E4B2E43D-A493-4EE6-B43D-F4BBEF41AA5F}">
      <dgm:prSet/>
      <dgm:spPr/>
      <dgm:t>
        <a:bodyPr/>
        <a:lstStyle/>
        <a:p>
          <a:endParaRPr lang="ru-RU"/>
        </a:p>
      </dgm:t>
    </dgm:pt>
    <dgm:pt modelId="{65EA2C75-D543-47E8-86BC-F891D8CCDAC7}" type="sibTrans" cxnId="{E4B2E43D-A493-4EE6-B43D-F4BBEF41AA5F}">
      <dgm:prSet/>
      <dgm:spPr/>
      <dgm:t>
        <a:bodyPr/>
        <a:lstStyle/>
        <a:p>
          <a:endParaRPr lang="ru-RU"/>
        </a:p>
      </dgm:t>
    </dgm:pt>
    <dgm:pt modelId="{F9D988C5-AF80-4600-95B8-0491C7D20B70}">
      <dgm:prSet phldrT="[Текст]" custScaleX="122313" custScaleY="125435" custRadScaleRad="250848" custRadScaleInc="468"/>
      <dgm:spPr/>
      <dgm:t>
        <a:bodyPr/>
        <a:lstStyle/>
        <a:p>
          <a:endParaRPr lang="ru-RU"/>
        </a:p>
      </dgm:t>
    </dgm:pt>
    <dgm:pt modelId="{CCF616E4-69AB-44DC-A1E7-36610B743DC6}" type="parTrans" cxnId="{A03569B2-CBBA-49AF-865C-F7F988E4BF01}">
      <dgm:prSet/>
      <dgm:spPr/>
      <dgm:t>
        <a:bodyPr/>
        <a:lstStyle/>
        <a:p>
          <a:endParaRPr lang="ru-RU"/>
        </a:p>
      </dgm:t>
    </dgm:pt>
    <dgm:pt modelId="{37181C28-AAC8-44DD-8BE0-53A37CA56DEB}" type="sibTrans" cxnId="{A03569B2-CBBA-49AF-865C-F7F988E4BF01}">
      <dgm:prSet/>
      <dgm:spPr/>
      <dgm:t>
        <a:bodyPr/>
        <a:lstStyle/>
        <a:p>
          <a:endParaRPr lang="ru-RU"/>
        </a:p>
      </dgm:t>
    </dgm:pt>
    <dgm:pt modelId="{7ED82C8B-9294-44D5-AA01-390935A04F29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600" b="1" dirty="0"/>
            <a:t>Участие в софинансировании мер государственной и муниципальной поддержки </a:t>
          </a:r>
        </a:p>
      </dgm:t>
    </dgm:pt>
    <dgm:pt modelId="{A230BCF3-D18F-446C-978A-50EBCF29F7B6}" type="parTrans" cxnId="{3EFB9E70-1EC1-4057-ACE6-87725DAA1658}">
      <dgm:prSet/>
      <dgm:spPr/>
      <dgm:t>
        <a:bodyPr/>
        <a:lstStyle/>
        <a:p>
          <a:endParaRPr lang="ru-RU"/>
        </a:p>
      </dgm:t>
    </dgm:pt>
    <dgm:pt modelId="{16C0A166-04F8-4897-A237-EE6556BD0E31}" type="sibTrans" cxnId="{3EFB9E70-1EC1-4057-ACE6-87725DAA1658}">
      <dgm:prSet/>
      <dgm:spPr/>
      <dgm:t>
        <a:bodyPr/>
        <a:lstStyle/>
        <a:p>
          <a:endParaRPr lang="ru-RU"/>
        </a:p>
      </dgm:t>
    </dgm:pt>
    <dgm:pt modelId="{8EB51790-37B9-420F-8E14-785F89B6A289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600" b="1" dirty="0"/>
            <a:t>Участие в процессе  предоставления государственных гарантий </a:t>
          </a:r>
        </a:p>
      </dgm:t>
    </dgm:pt>
    <dgm:pt modelId="{F5CB5864-81D6-4AA9-B32A-4C4EFC7F4FCF}" type="parTrans" cxnId="{56179DCB-D370-406B-9018-03EF39FFEAF6}">
      <dgm:prSet/>
      <dgm:spPr/>
      <dgm:t>
        <a:bodyPr/>
        <a:lstStyle/>
        <a:p>
          <a:endParaRPr lang="ru-RU"/>
        </a:p>
      </dgm:t>
    </dgm:pt>
    <dgm:pt modelId="{7481A062-C3B0-4A48-ABFA-2CA04A32FE80}" type="sibTrans" cxnId="{56179DCB-D370-406B-9018-03EF39FFEAF6}">
      <dgm:prSet/>
      <dgm:spPr/>
      <dgm:t>
        <a:bodyPr/>
        <a:lstStyle/>
        <a:p>
          <a:endParaRPr lang="ru-RU"/>
        </a:p>
      </dgm:t>
    </dgm:pt>
    <dgm:pt modelId="{349BB43F-8A32-484B-8ED1-903A44BA660B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600" b="1" dirty="0"/>
            <a:t>Предоставление результатов опросов </a:t>
          </a:r>
          <a:r>
            <a:rPr lang="ru-RU" sz="1100" dirty="0"/>
            <a:t> </a:t>
          </a:r>
        </a:p>
      </dgm:t>
    </dgm:pt>
    <dgm:pt modelId="{F7DF4EB8-FB00-4F06-8CF4-667C7ABDE94F}" type="parTrans" cxnId="{DBA3670D-003F-40FC-B8F4-773047B6DB09}">
      <dgm:prSet/>
      <dgm:spPr/>
      <dgm:t>
        <a:bodyPr/>
        <a:lstStyle/>
        <a:p>
          <a:endParaRPr lang="ru-RU"/>
        </a:p>
      </dgm:t>
    </dgm:pt>
    <dgm:pt modelId="{BDF3EE7B-B25B-4850-AF2B-67C65EE8E389}" type="sibTrans" cxnId="{DBA3670D-003F-40FC-B8F4-773047B6DB09}">
      <dgm:prSet/>
      <dgm:spPr/>
      <dgm:t>
        <a:bodyPr/>
        <a:lstStyle/>
        <a:p>
          <a:endParaRPr lang="ru-RU"/>
        </a:p>
      </dgm:t>
    </dgm:pt>
    <dgm:pt modelId="{C834FC31-EA32-4E42-AD39-8B2C4B4150E2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ru-RU" sz="1600" b="1" dirty="0"/>
            <a:t>Ускорение административных процедур </a:t>
          </a:r>
        </a:p>
      </dgm:t>
    </dgm:pt>
    <dgm:pt modelId="{5C9FBF3D-ABED-45B5-B513-C31B0F834961}" type="parTrans" cxnId="{AC26471A-1C37-4C91-B6DA-0F3DDCB55C55}">
      <dgm:prSet/>
      <dgm:spPr/>
      <dgm:t>
        <a:bodyPr/>
        <a:lstStyle/>
        <a:p>
          <a:endParaRPr lang="ru-RU"/>
        </a:p>
      </dgm:t>
    </dgm:pt>
    <dgm:pt modelId="{FD2923D0-D46A-4875-85A8-A08AE8F7F3DC}" type="sibTrans" cxnId="{AC26471A-1C37-4C91-B6DA-0F3DDCB55C55}">
      <dgm:prSet/>
      <dgm:spPr/>
      <dgm:t>
        <a:bodyPr/>
        <a:lstStyle/>
        <a:p>
          <a:endParaRPr lang="ru-RU"/>
        </a:p>
      </dgm:t>
    </dgm:pt>
    <dgm:pt modelId="{737CB9C4-BFDD-487B-ABA3-1F7CF51DD866}" type="pres">
      <dgm:prSet presAssocID="{150B876E-CD49-406E-B8C7-262BD5445FD5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6E5D572-DF59-48C0-A523-E9BA7F18670D}" type="pres">
      <dgm:prSet presAssocID="{8C4DD697-63ED-456B-88CA-BAB635EEF603}" presName="centerShape" presStyleLbl="node0" presStyleIdx="0" presStyleCnt="1" custScaleX="175870" custScaleY="181559" custLinFactNeighborX="3699" custLinFactNeighborY="34928"/>
      <dgm:spPr/>
    </dgm:pt>
    <dgm:pt modelId="{E39BD511-B2AC-4F3E-82FF-6FA5E2A2A1A8}" type="pres">
      <dgm:prSet presAssocID="{4E95156E-27DD-46F6-AAFD-9AEBE2C06344}" presName="Name9" presStyleLbl="parChTrans1D2" presStyleIdx="0" presStyleCnt="8"/>
      <dgm:spPr/>
    </dgm:pt>
    <dgm:pt modelId="{DD755F14-5ACB-4AFC-AF08-196779E3B6B3}" type="pres">
      <dgm:prSet presAssocID="{4E95156E-27DD-46F6-AAFD-9AEBE2C06344}" presName="connTx" presStyleLbl="parChTrans1D2" presStyleIdx="0" presStyleCnt="8"/>
      <dgm:spPr/>
    </dgm:pt>
    <dgm:pt modelId="{6EBC2562-57F0-4CA1-9AB9-432C1AF5DF67}" type="pres">
      <dgm:prSet presAssocID="{67DFB7BA-8171-4639-83FF-8A2A02178E79}" presName="node" presStyleLbl="node1" presStyleIdx="0" presStyleCnt="8" custScaleX="172644" custScaleY="169401" custRadScaleRad="216401" custRadScaleInc="506040">
        <dgm:presLayoutVars>
          <dgm:bulletEnabled val="1"/>
        </dgm:presLayoutVars>
      </dgm:prSet>
      <dgm:spPr/>
    </dgm:pt>
    <dgm:pt modelId="{0AAEE6B0-F93F-4CF1-9D59-7E59FD58070F}" type="pres">
      <dgm:prSet presAssocID="{AFBD3801-4C43-4C8A-A307-C32116CEA8F0}" presName="Name9" presStyleLbl="parChTrans1D2" presStyleIdx="1" presStyleCnt="8"/>
      <dgm:spPr/>
    </dgm:pt>
    <dgm:pt modelId="{4DEF56DB-A3A8-4D30-8F7B-58799E76BA12}" type="pres">
      <dgm:prSet presAssocID="{AFBD3801-4C43-4C8A-A307-C32116CEA8F0}" presName="connTx" presStyleLbl="parChTrans1D2" presStyleIdx="1" presStyleCnt="8"/>
      <dgm:spPr/>
    </dgm:pt>
    <dgm:pt modelId="{F03ACC5E-C387-4B3C-888D-92568AC3B257}" type="pres">
      <dgm:prSet presAssocID="{1FAA26A9-FFC5-4A88-BD97-4E907065B64F}" presName="node" presStyleLbl="node1" presStyleIdx="1" presStyleCnt="8" custScaleX="158502" custScaleY="156062" custRadScaleRad="181353" custRadScaleInc="210724">
        <dgm:presLayoutVars>
          <dgm:bulletEnabled val="1"/>
        </dgm:presLayoutVars>
      </dgm:prSet>
      <dgm:spPr/>
    </dgm:pt>
    <dgm:pt modelId="{8DFA5ABF-BB26-42D4-A024-AB03E33C26E0}" type="pres">
      <dgm:prSet presAssocID="{F25C3AFC-478E-42C0-91FC-96BC2312474B}" presName="Name9" presStyleLbl="parChTrans1D2" presStyleIdx="2" presStyleCnt="8"/>
      <dgm:spPr/>
    </dgm:pt>
    <dgm:pt modelId="{1C6195B7-D050-4250-BB69-F7631CE26FEE}" type="pres">
      <dgm:prSet presAssocID="{F25C3AFC-478E-42C0-91FC-96BC2312474B}" presName="connTx" presStyleLbl="parChTrans1D2" presStyleIdx="2" presStyleCnt="8"/>
      <dgm:spPr/>
    </dgm:pt>
    <dgm:pt modelId="{92992E4C-F6ED-4B14-9BCE-C4F1E1BCDF7C}" type="pres">
      <dgm:prSet presAssocID="{6CB83034-E0D8-4452-A4AF-CCCA6E25BFF4}" presName="node" presStyleLbl="node1" presStyleIdx="2" presStyleCnt="8" custScaleX="161102" custScaleY="166299" custRadScaleRad="139628" custRadScaleInc="-97710">
        <dgm:presLayoutVars>
          <dgm:bulletEnabled val="1"/>
        </dgm:presLayoutVars>
      </dgm:prSet>
      <dgm:spPr/>
    </dgm:pt>
    <dgm:pt modelId="{5CE0C98A-B898-486D-8BCA-7FAB953EEF1B}" type="pres">
      <dgm:prSet presAssocID="{C7248642-A526-48C5-93CA-1BDF83D59F8F}" presName="Name9" presStyleLbl="parChTrans1D2" presStyleIdx="3" presStyleCnt="8"/>
      <dgm:spPr/>
    </dgm:pt>
    <dgm:pt modelId="{E9EB2F79-B878-43EA-91BC-79329BA9438E}" type="pres">
      <dgm:prSet presAssocID="{C7248642-A526-48C5-93CA-1BDF83D59F8F}" presName="connTx" presStyleLbl="parChTrans1D2" presStyleIdx="3" presStyleCnt="8"/>
      <dgm:spPr/>
    </dgm:pt>
    <dgm:pt modelId="{240A49F1-B734-473E-83BE-0C3C3346E959}" type="pres">
      <dgm:prSet presAssocID="{1A60C47E-4765-4D11-96E5-251E19AF4FC0}" presName="node" presStyleLbl="node1" presStyleIdx="3" presStyleCnt="8" custScaleX="166463" custScaleY="164271" custRadScaleRad="94167" custRadScaleInc="-445889">
        <dgm:presLayoutVars>
          <dgm:bulletEnabled val="1"/>
        </dgm:presLayoutVars>
      </dgm:prSet>
      <dgm:spPr/>
    </dgm:pt>
    <dgm:pt modelId="{3E42F8F9-6F78-4996-82E4-92D0B4AC579B}" type="pres">
      <dgm:prSet presAssocID="{A230BCF3-D18F-446C-978A-50EBCF29F7B6}" presName="Name9" presStyleLbl="parChTrans1D2" presStyleIdx="4" presStyleCnt="8"/>
      <dgm:spPr/>
    </dgm:pt>
    <dgm:pt modelId="{EA617390-54CA-4173-B0B7-5757ED8777EC}" type="pres">
      <dgm:prSet presAssocID="{A230BCF3-D18F-446C-978A-50EBCF29F7B6}" presName="connTx" presStyleLbl="parChTrans1D2" presStyleIdx="4" presStyleCnt="8"/>
      <dgm:spPr/>
    </dgm:pt>
    <dgm:pt modelId="{19E1EBEC-BDA1-43ED-B339-55E87F4FDB4D}" type="pres">
      <dgm:prSet presAssocID="{7ED82C8B-9294-44D5-AA01-390935A04F29}" presName="node" presStyleLbl="node1" presStyleIdx="4" presStyleCnt="8" custScaleX="187993" custScaleY="178381" custRadScaleRad="79664" custRadScaleInc="697481">
        <dgm:presLayoutVars>
          <dgm:bulletEnabled val="1"/>
        </dgm:presLayoutVars>
      </dgm:prSet>
      <dgm:spPr/>
    </dgm:pt>
    <dgm:pt modelId="{B23B601B-8E2E-47C6-8124-A4CE2C1C6CE5}" type="pres">
      <dgm:prSet presAssocID="{F5CB5864-81D6-4AA9-B32A-4C4EFC7F4FCF}" presName="Name9" presStyleLbl="parChTrans1D2" presStyleIdx="5" presStyleCnt="8"/>
      <dgm:spPr/>
    </dgm:pt>
    <dgm:pt modelId="{4126DBF8-4D91-414A-A5B3-6EF3A73B064A}" type="pres">
      <dgm:prSet presAssocID="{F5CB5864-81D6-4AA9-B32A-4C4EFC7F4FCF}" presName="connTx" presStyleLbl="parChTrans1D2" presStyleIdx="5" presStyleCnt="8"/>
      <dgm:spPr/>
    </dgm:pt>
    <dgm:pt modelId="{3656F029-0F16-462D-A131-2FD466110EEB}" type="pres">
      <dgm:prSet presAssocID="{8EB51790-37B9-420F-8E14-785F89B6A289}" presName="node" presStyleLbl="node1" presStyleIdx="5" presStyleCnt="8" custScaleX="176800" custScaleY="176425" custRadScaleRad="125132" custRadScaleInc="284133">
        <dgm:presLayoutVars>
          <dgm:bulletEnabled val="1"/>
        </dgm:presLayoutVars>
      </dgm:prSet>
      <dgm:spPr/>
    </dgm:pt>
    <dgm:pt modelId="{71463CA7-EA27-47EF-9F27-AD2AFFB79C9E}" type="pres">
      <dgm:prSet presAssocID="{F7DF4EB8-FB00-4F06-8CF4-667C7ABDE94F}" presName="Name9" presStyleLbl="parChTrans1D2" presStyleIdx="6" presStyleCnt="8"/>
      <dgm:spPr/>
    </dgm:pt>
    <dgm:pt modelId="{08482BAA-BA79-4899-B325-877F84A06E1C}" type="pres">
      <dgm:prSet presAssocID="{F7DF4EB8-FB00-4F06-8CF4-667C7ABDE94F}" presName="connTx" presStyleLbl="parChTrans1D2" presStyleIdx="6" presStyleCnt="8"/>
      <dgm:spPr/>
    </dgm:pt>
    <dgm:pt modelId="{A3197955-1014-4AE6-8EF3-A2A1286CF540}" type="pres">
      <dgm:prSet presAssocID="{349BB43F-8A32-484B-8ED1-903A44BA660B}" presName="node" presStyleLbl="node1" presStyleIdx="6" presStyleCnt="8" custScaleX="167178" custScaleY="169331" custRadScaleRad="174822" custRadScaleInc="-31914">
        <dgm:presLayoutVars>
          <dgm:bulletEnabled val="1"/>
        </dgm:presLayoutVars>
      </dgm:prSet>
      <dgm:spPr/>
    </dgm:pt>
    <dgm:pt modelId="{032CF90D-B18A-4139-BAA8-8F4D5B1C4663}" type="pres">
      <dgm:prSet presAssocID="{5C9FBF3D-ABED-45B5-B513-C31B0F834961}" presName="Name9" presStyleLbl="parChTrans1D2" presStyleIdx="7" presStyleCnt="8"/>
      <dgm:spPr/>
    </dgm:pt>
    <dgm:pt modelId="{8E6CAB8A-8690-43F2-95BB-D54833646101}" type="pres">
      <dgm:prSet presAssocID="{5C9FBF3D-ABED-45B5-B513-C31B0F834961}" presName="connTx" presStyleLbl="parChTrans1D2" presStyleIdx="7" presStyleCnt="8"/>
      <dgm:spPr/>
    </dgm:pt>
    <dgm:pt modelId="{EB311601-588C-49BF-BD61-3D55495199B5}" type="pres">
      <dgm:prSet presAssocID="{C834FC31-EA32-4E42-AD39-8B2C4B4150E2}" presName="node" presStyleLbl="node1" presStyleIdx="7" presStyleCnt="8" custScaleX="162404" custScaleY="159722" custRadScaleRad="209957" custRadScaleInc="-305093">
        <dgm:presLayoutVars>
          <dgm:bulletEnabled val="1"/>
        </dgm:presLayoutVars>
      </dgm:prSet>
      <dgm:spPr/>
    </dgm:pt>
  </dgm:ptLst>
  <dgm:cxnLst>
    <dgm:cxn modelId="{E7A73105-3736-45D9-BA12-4BC769ADAD84}" type="presOf" srcId="{C7248642-A526-48C5-93CA-1BDF83D59F8F}" destId="{E9EB2F79-B878-43EA-91BC-79329BA9438E}" srcOrd="1" destOrd="0" presId="urn:microsoft.com/office/officeart/2005/8/layout/radial1"/>
    <dgm:cxn modelId="{DBA3670D-003F-40FC-B8F4-773047B6DB09}" srcId="{8C4DD697-63ED-456B-88CA-BAB635EEF603}" destId="{349BB43F-8A32-484B-8ED1-903A44BA660B}" srcOrd="6" destOrd="0" parTransId="{F7DF4EB8-FB00-4F06-8CF4-667C7ABDE94F}" sibTransId="{BDF3EE7B-B25B-4850-AF2B-67C65EE8E389}"/>
    <dgm:cxn modelId="{3BB28113-7255-4868-B1AE-4A92A8C5817A}" type="presOf" srcId="{1A60C47E-4765-4D11-96E5-251E19AF4FC0}" destId="{240A49F1-B734-473E-83BE-0C3C3346E959}" srcOrd="0" destOrd="0" presId="urn:microsoft.com/office/officeart/2005/8/layout/radial1"/>
    <dgm:cxn modelId="{AC26471A-1C37-4C91-B6DA-0F3DDCB55C55}" srcId="{8C4DD697-63ED-456B-88CA-BAB635EEF603}" destId="{C834FC31-EA32-4E42-AD39-8B2C4B4150E2}" srcOrd="7" destOrd="0" parTransId="{5C9FBF3D-ABED-45B5-B513-C31B0F834961}" sibTransId="{FD2923D0-D46A-4875-85A8-A08AE8F7F3DC}"/>
    <dgm:cxn modelId="{C9D87229-1E6D-4692-94C6-C0497DDFB40A}" type="presOf" srcId="{5C9FBF3D-ABED-45B5-B513-C31B0F834961}" destId="{032CF90D-B18A-4139-BAA8-8F4D5B1C4663}" srcOrd="0" destOrd="0" presId="urn:microsoft.com/office/officeart/2005/8/layout/radial1"/>
    <dgm:cxn modelId="{0368A22A-0A12-4C1E-BBC3-61FA77E3E797}" type="presOf" srcId="{F5CB5864-81D6-4AA9-B32A-4C4EFC7F4FCF}" destId="{B23B601B-8E2E-47C6-8124-A4CE2C1C6CE5}" srcOrd="0" destOrd="0" presId="urn:microsoft.com/office/officeart/2005/8/layout/radial1"/>
    <dgm:cxn modelId="{9880C32A-A6DC-48C3-A5D6-E7157E2B1A41}" srcId="{8C4DD697-63ED-456B-88CA-BAB635EEF603}" destId="{6CB83034-E0D8-4452-A4AF-CCCA6E25BFF4}" srcOrd="2" destOrd="0" parTransId="{F25C3AFC-478E-42C0-91FC-96BC2312474B}" sibTransId="{4A56AFC1-0495-4A15-AF10-58F393AFF747}"/>
    <dgm:cxn modelId="{5E68BC2B-7543-42CA-8327-CD8C974AD2F7}" type="presOf" srcId="{F25C3AFC-478E-42C0-91FC-96BC2312474B}" destId="{1C6195B7-D050-4250-BB69-F7631CE26FEE}" srcOrd="1" destOrd="0" presId="urn:microsoft.com/office/officeart/2005/8/layout/radial1"/>
    <dgm:cxn modelId="{E4B2E43D-A493-4EE6-B43D-F4BBEF41AA5F}" srcId="{8C4DD697-63ED-456B-88CA-BAB635EEF603}" destId="{1A60C47E-4765-4D11-96E5-251E19AF4FC0}" srcOrd="3" destOrd="0" parTransId="{C7248642-A526-48C5-93CA-1BDF83D59F8F}" sibTransId="{65EA2C75-D543-47E8-86BC-F891D8CCDAC7}"/>
    <dgm:cxn modelId="{1681115C-212C-4B94-A8EE-970C90DF1BD1}" srcId="{150B876E-CD49-406E-B8C7-262BD5445FD5}" destId="{8C4DD697-63ED-456B-88CA-BAB635EEF603}" srcOrd="0" destOrd="0" parTransId="{B5FDB1C9-C215-454B-BEDE-E3CD07E0083A}" sibTransId="{FB565636-6E62-4E22-862C-14EEB02F2F26}"/>
    <dgm:cxn modelId="{4ACD7D65-7693-4563-8C7F-6CF60B97CF5C}" type="presOf" srcId="{AFBD3801-4C43-4C8A-A307-C32116CEA8F0}" destId="{0AAEE6B0-F93F-4CF1-9D59-7E59FD58070F}" srcOrd="0" destOrd="0" presId="urn:microsoft.com/office/officeart/2005/8/layout/radial1"/>
    <dgm:cxn modelId="{5772D065-1A9D-4EC1-887A-17951B7D72AC}" type="presOf" srcId="{AFBD3801-4C43-4C8A-A307-C32116CEA8F0}" destId="{4DEF56DB-A3A8-4D30-8F7B-58799E76BA12}" srcOrd="1" destOrd="0" presId="urn:microsoft.com/office/officeart/2005/8/layout/radial1"/>
    <dgm:cxn modelId="{84923466-1C6D-4681-BC33-CFD9A18BEFFE}" type="presOf" srcId="{A230BCF3-D18F-446C-978A-50EBCF29F7B6}" destId="{3E42F8F9-6F78-4996-82E4-92D0B4AC579B}" srcOrd="0" destOrd="0" presId="urn:microsoft.com/office/officeart/2005/8/layout/radial1"/>
    <dgm:cxn modelId="{3EFB9E70-1EC1-4057-ACE6-87725DAA1658}" srcId="{8C4DD697-63ED-456B-88CA-BAB635EEF603}" destId="{7ED82C8B-9294-44D5-AA01-390935A04F29}" srcOrd="4" destOrd="0" parTransId="{A230BCF3-D18F-446C-978A-50EBCF29F7B6}" sibTransId="{16C0A166-04F8-4897-A237-EE6556BD0E31}"/>
    <dgm:cxn modelId="{39CEE471-49CE-4068-AE40-10F9E7668385}" type="presOf" srcId="{F7DF4EB8-FB00-4F06-8CF4-667C7ABDE94F}" destId="{08482BAA-BA79-4899-B325-877F84A06E1C}" srcOrd="1" destOrd="0" presId="urn:microsoft.com/office/officeart/2005/8/layout/radial1"/>
    <dgm:cxn modelId="{E5A3AD81-BCB3-47CD-A2BC-ADFDBB0B3C01}" type="presOf" srcId="{F7DF4EB8-FB00-4F06-8CF4-667C7ABDE94F}" destId="{71463CA7-EA27-47EF-9F27-AD2AFFB79C9E}" srcOrd="0" destOrd="0" presId="urn:microsoft.com/office/officeart/2005/8/layout/radial1"/>
    <dgm:cxn modelId="{A72EB287-79A2-4D38-AB61-22F73EF3D3EA}" type="presOf" srcId="{4E95156E-27DD-46F6-AAFD-9AEBE2C06344}" destId="{E39BD511-B2AC-4F3E-82FF-6FA5E2A2A1A8}" srcOrd="0" destOrd="0" presId="urn:microsoft.com/office/officeart/2005/8/layout/radial1"/>
    <dgm:cxn modelId="{9108B689-41C6-4A46-9176-DA74350818FE}" type="presOf" srcId="{F5CB5864-81D6-4AA9-B32A-4C4EFC7F4FCF}" destId="{4126DBF8-4D91-414A-A5B3-6EF3A73B064A}" srcOrd="1" destOrd="0" presId="urn:microsoft.com/office/officeart/2005/8/layout/radial1"/>
    <dgm:cxn modelId="{09896992-8AF0-43C8-B3D6-033CAC926B24}" type="presOf" srcId="{349BB43F-8A32-484B-8ED1-903A44BA660B}" destId="{A3197955-1014-4AE6-8EF3-A2A1286CF540}" srcOrd="0" destOrd="0" presId="urn:microsoft.com/office/officeart/2005/8/layout/radial1"/>
    <dgm:cxn modelId="{4E184B97-2188-4A2A-959B-55F995161DE6}" type="presOf" srcId="{1FAA26A9-FFC5-4A88-BD97-4E907065B64F}" destId="{F03ACC5E-C387-4B3C-888D-92568AC3B257}" srcOrd="0" destOrd="0" presId="urn:microsoft.com/office/officeart/2005/8/layout/radial1"/>
    <dgm:cxn modelId="{F123AB97-DA51-47AC-9E23-593367F4044A}" srcId="{8C4DD697-63ED-456B-88CA-BAB635EEF603}" destId="{67DFB7BA-8171-4639-83FF-8A2A02178E79}" srcOrd="0" destOrd="0" parTransId="{4E95156E-27DD-46F6-AAFD-9AEBE2C06344}" sibTransId="{F45F55BC-22D4-47AC-AC57-FC42471F0EC8}"/>
    <dgm:cxn modelId="{3D437EA7-10B8-41BD-BF16-27C9BEA5B0B9}" type="presOf" srcId="{5C9FBF3D-ABED-45B5-B513-C31B0F834961}" destId="{8E6CAB8A-8690-43F2-95BB-D54833646101}" srcOrd="1" destOrd="0" presId="urn:microsoft.com/office/officeart/2005/8/layout/radial1"/>
    <dgm:cxn modelId="{A03569B2-CBBA-49AF-865C-F7F988E4BF01}" srcId="{150B876E-CD49-406E-B8C7-262BD5445FD5}" destId="{F9D988C5-AF80-4600-95B8-0491C7D20B70}" srcOrd="1" destOrd="0" parTransId="{CCF616E4-69AB-44DC-A1E7-36610B743DC6}" sibTransId="{37181C28-AAC8-44DD-8BE0-53A37CA56DEB}"/>
    <dgm:cxn modelId="{DB6227B9-DD0C-489D-8FDD-01F8CD385811}" type="presOf" srcId="{67DFB7BA-8171-4639-83FF-8A2A02178E79}" destId="{6EBC2562-57F0-4CA1-9AB9-432C1AF5DF67}" srcOrd="0" destOrd="0" presId="urn:microsoft.com/office/officeart/2005/8/layout/radial1"/>
    <dgm:cxn modelId="{3573F2B9-C31F-4B35-9DB1-19677FD84B1E}" type="presOf" srcId="{F25C3AFC-478E-42C0-91FC-96BC2312474B}" destId="{8DFA5ABF-BB26-42D4-A024-AB03E33C26E0}" srcOrd="0" destOrd="0" presId="urn:microsoft.com/office/officeart/2005/8/layout/radial1"/>
    <dgm:cxn modelId="{970180BB-2DDF-4447-97B7-164E50A442C1}" type="presOf" srcId="{C834FC31-EA32-4E42-AD39-8B2C4B4150E2}" destId="{EB311601-588C-49BF-BD61-3D55495199B5}" srcOrd="0" destOrd="0" presId="urn:microsoft.com/office/officeart/2005/8/layout/radial1"/>
    <dgm:cxn modelId="{24F4BFC4-9B45-435C-8DD5-0FDBD21B0FEC}" type="presOf" srcId="{8EB51790-37B9-420F-8E14-785F89B6A289}" destId="{3656F029-0F16-462D-A131-2FD466110EEB}" srcOrd="0" destOrd="0" presId="urn:microsoft.com/office/officeart/2005/8/layout/radial1"/>
    <dgm:cxn modelId="{D7E633C6-9780-43FD-878D-D0A2B2DC3489}" srcId="{8C4DD697-63ED-456B-88CA-BAB635EEF603}" destId="{1FAA26A9-FFC5-4A88-BD97-4E907065B64F}" srcOrd="1" destOrd="0" parTransId="{AFBD3801-4C43-4C8A-A307-C32116CEA8F0}" sibTransId="{9CA3EEAB-26C6-4A8B-8C78-B7628BFD17C6}"/>
    <dgm:cxn modelId="{56179DCB-D370-406B-9018-03EF39FFEAF6}" srcId="{8C4DD697-63ED-456B-88CA-BAB635EEF603}" destId="{8EB51790-37B9-420F-8E14-785F89B6A289}" srcOrd="5" destOrd="0" parTransId="{F5CB5864-81D6-4AA9-B32A-4C4EFC7F4FCF}" sibTransId="{7481A062-C3B0-4A48-ABFA-2CA04A32FE80}"/>
    <dgm:cxn modelId="{65D7E5D0-E270-4E53-8CB1-7F00BBCC6227}" type="presOf" srcId="{7ED82C8B-9294-44D5-AA01-390935A04F29}" destId="{19E1EBEC-BDA1-43ED-B339-55E87F4FDB4D}" srcOrd="0" destOrd="0" presId="urn:microsoft.com/office/officeart/2005/8/layout/radial1"/>
    <dgm:cxn modelId="{A245DAD3-8529-4DC0-97F6-BAFB5AFA1835}" type="presOf" srcId="{150B876E-CD49-406E-B8C7-262BD5445FD5}" destId="{737CB9C4-BFDD-487B-ABA3-1F7CF51DD866}" srcOrd="0" destOrd="0" presId="urn:microsoft.com/office/officeart/2005/8/layout/radial1"/>
    <dgm:cxn modelId="{78FD3BD4-881A-462C-94D2-F014D63DD86A}" type="presOf" srcId="{A230BCF3-D18F-446C-978A-50EBCF29F7B6}" destId="{EA617390-54CA-4173-B0B7-5757ED8777EC}" srcOrd="1" destOrd="0" presId="urn:microsoft.com/office/officeart/2005/8/layout/radial1"/>
    <dgm:cxn modelId="{5D4A28D8-1686-4E66-B9A3-595E8CF767B6}" type="presOf" srcId="{C7248642-A526-48C5-93CA-1BDF83D59F8F}" destId="{5CE0C98A-B898-486D-8BCA-7FAB953EEF1B}" srcOrd="0" destOrd="0" presId="urn:microsoft.com/office/officeart/2005/8/layout/radial1"/>
    <dgm:cxn modelId="{E6CF1AEA-8067-4624-9A65-80050FB7B453}" type="presOf" srcId="{8C4DD697-63ED-456B-88CA-BAB635EEF603}" destId="{76E5D572-DF59-48C0-A523-E9BA7F18670D}" srcOrd="0" destOrd="0" presId="urn:microsoft.com/office/officeart/2005/8/layout/radial1"/>
    <dgm:cxn modelId="{CA9DE8EA-6AA5-4186-8528-B44970EA9B57}" type="presOf" srcId="{6CB83034-E0D8-4452-A4AF-CCCA6E25BFF4}" destId="{92992E4C-F6ED-4B14-9BCE-C4F1E1BCDF7C}" srcOrd="0" destOrd="0" presId="urn:microsoft.com/office/officeart/2005/8/layout/radial1"/>
    <dgm:cxn modelId="{45F3A5F0-2A0B-44C6-9996-C4EFBA183E63}" type="presOf" srcId="{4E95156E-27DD-46F6-AAFD-9AEBE2C06344}" destId="{DD755F14-5ACB-4AFC-AF08-196779E3B6B3}" srcOrd="1" destOrd="0" presId="urn:microsoft.com/office/officeart/2005/8/layout/radial1"/>
    <dgm:cxn modelId="{2E5F052E-ED4B-4307-9A8D-BDB354C6E8F4}" type="presParOf" srcId="{737CB9C4-BFDD-487B-ABA3-1F7CF51DD866}" destId="{76E5D572-DF59-48C0-A523-E9BA7F18670D}" srcOrd="0" destOrd="0" presId="urn:microsoft.com/office/officeart/2005/8/layout/radial1"/>
    <dgm:cxn modelId="{816A1834-61CD-449E-84DA-6CE3FD143C67}" type="presParOf" srcId="{737CB9C4-BFDD-487B-ABA3-1F7CF51DD866}" destId="{E39BD511-B2AC-4F3E-82FF-6FA5E2A2A1A8}" srcOrd="1" destOrd="0" presId="urn:microsoft.com/office/officeart/2005/8/layout/radial1"/>
    <dgm:cxn modelId="{BD7CB653-0697-4AB6-B75B-3814EBEACCA5}" type="presParOf" srcId="{E39BD511-B2AC-4F3E-82FF-6FA5E2A2A1A8}" destId="{DD755F14-5ACB-4AFC-AF08-196779E3B6B3}" srcOrd="0" destOrd="0" presId="urn:microsoft.com/office/officeart/2005/8/layout/radial1"/>
    <dgm:cxn modelId="{A59A5FE5-28D7-4C02-9FA3-15A970E4ABD4}" type="presParOf" srcId="{737CB9C4-BFDD-487B-ABA3-1F7CF51DD866}" destId="{6EBC2562-57F0-4CA1-9AB9-432C1AF5DF67}" srcOrd="2" destOrd="0" presId="urn:microsoft.com/office/officeart/2005/8/layout/radial1"/>
    <dgm:cxn modelId="{BA56054C-19ED-408D-A482-E65C6CD759E5}" type="presParOf" srcId="{737CB9C4-BFDD-487B-ABA3-1F7CF51DD866}" destId="{0AAEE6B0-F93F-4CF1-9D59-7E59FD58070F}" srcOrd="3" destOrd="0" presId="urn:microsoft.com/office/officeart/2005/8/layout/radial1"/>
    <dgm:cxn modelId="{FB0758E0-CF8B-4E0D-98DC-B93961393FD7}" type="presParOf" srcId="{0AAEE6B0-F93F-4CF1-9D59-7E59FD58070F}" destId="{4DEF56DB-A3A8-4D30-8F7B-58799E76BA12}" srcOrd="0" destOrd="0" presId="urn:microsoft.com/office/officeart/2005/8/layout/radial1"/>
    <dgm:cxn modelId="{E109E28E-D422-4BA4-BB10-B96A97F1DC6F}" type="presParOf" srcId="{737CB9C4-BFDD-487B-ABA3-1F7CF51DD866}" destId="{F03ACC5E-C387-4B3C-888D-92568AC3B257}" srcOrd="4" destOrd="0" presId="urn:microsoft.com/office/officeart/2005/8/layout/radial1"/>
    <dgm:cxn modelId="{E32A5B2E-12E5-43A4-929C-B6F13E91F7F7}" type="presParOf" srcId="{737CB9C4-BFDD-487B-ABA3-1F7CF51DD866}" destId="{8DFA5ABF-BB26-42D4-A024-AB03E33C26E0}" srcOrd="5" destOrd="0" presId="urn:microsoft.com/office/officeart/2005/8/layout/radial1"/>
    <dgm:cxn modelId="{066043BD-8AAC-4052-85E0-73EC90FB9B21}" type="presParOf" srcId="{8DFA5ABF-BB26-42D4-A024-AB03E33C26E0}" destId="{1C6195B7-D050-4250-BB69-F7631CE26FEE}" srcOrd="0" destOrd="0" presId="urn:microsoft.com/office/officeart/2005/8/layout/radial1"/>
    <dgm:cxn modelId="{329E7859-2407-43F7-9F6A-455CA77F6349}" type="presParOf" srcId="{737CB9C4-BFDD-487B-ABA3-1F7CF51DD866}" destId="{92992E4C-F6ED-4B14-9BCE-C4F1E1BCDF7C}" srcOrd="6" destOrd="0" presId="urn:microsoft.com/office/officeart/2005/8/layout/radial1"/>
    <dgm:cxn modelId="{4150F0C3-9D7B-4FA9-90EC-DCE522279E43}" type="presParOf" srcId="{737CB9C4-BFDD-487B-ABA3-1F7CF51DD866}" destId="{5CE0C98A-B898-486D-8BCA-7FAB953EEF1B}" srcOrd="7" destOrd="0" presId="urn:microsoft.com/office/officeart/2005/8/layout/radial1"/>
    <dgm:cxn modelId="{6EF3FC44-5DD8-432A-A77B-5AE9346E8103}" type="presParOf" srcId="{5CE0C98A-B898-486D-8BCA-7FAB953EEF1B}" destId="{E9EB2F79-B878-43EA-91BC-79329BA9438E}" srcOrd="0" destOrd="0" presId="urn:microsoft.com/office/officeart/2005/8/layout/radial1"/>
    <dgm:cxn modelId="{A0D5B7EE-1F75-46D6-8FE7-8619F98557BB}" type="presParOf" srcId="{737CB9C4-BFDD-487B-ABA3-1F7CF51DD866}" destId="{240A49F1-B734-473E-83BE-0C3C3346E959}" srcOrd="8" destOrd="0" presId="urn:microsoft.com/office/officeart/2005/8/layout/radial1"/>
    <dgm:cxn modelId="{7418D60C-58F9-43E3-8CC4-81E08486B1A5}" type="presParOf" srcId="{737CB9C4-BFDD-487B-ABA3-1F7CF51DD866}" destId="{3E42F8F9-6F78-4996-82E4-92D0B4AC579B}" srcOrd="9" destOrd="0" presId="urn:microsoft.com/office/officeart/2005/8/layout/radial1"/>
    <dgm:cxn modelId="{21762059-3BCC-414F-9A87-C67A432C9469}" type="presParOf" srcId="{3E42F8F9-6F78-4996-82E4-92D0B4AC579B}" destId="{EA617390-54CA-4173-B0B7-5757ED8777EC}" srcOrd="0" destOrd="0" presId="urn:microsoft.com/office/officeart/2005/8/layout/radial1"/>
    <dgm:cxn modelId="{979659E7-3237-4A40-8446-9C6D2A1BC663}" type="presParOf" srcId="{737CB9C4-BFDD-487B-ABA3-1F7CF51DD866}" destId="{19E1EBEC-BDA1-43ED-B339-55E87F4FDB4D}" srcOrd="10" destOrd="0" presId="urn:microsoft.com/office/officeart/2005/8/layout/radial1"/>
    <dgm:cxn modelId="{E3187F3E-B3CD-426D-82AE-36F8C0CE8406}" type="presParOf" srcId="{737CB9C4-BFDD-487B-ABA3-1F7CF51DD866}" destId="{B23B601B-8E2E-47C6-8124-A4CE2C1C6CE5}" srcOrd="11" destOrd="0" presId="urn:microsoft.com/office/officeart/2005/8/layout/radial1"/>
    <dgm:cxn modelId="{8B385C75-4D9B-4585-82C5-262DD7BCBB1F}" type="presParOf" srcId="{B23B601B-8E2E-47C6-8124-A4CE2C1C6CE5}" destId="{4126DBF8-4D91-414A-A5B3-6EF3A73B064A}" srcOrd="0" destOrd="0" presId="urn:microsoft.com/office/officeart/2005/8/layout/radial1"/>
    <dgm:cxn modelId="{C0E45142-562C-431B-A6E1-4E183B67440E}" type="presParOf" srcId="{737CB9C4-BFDD-487B-ABA3-1F7CF51DD866}" destId="{3656F029-0F16-462D-A131-2FD466110EEB}" srcOrd="12" destOrd="0" presId="urn:microsoft.com/office/officeart/2005/8/layout/radial1"/>
    <dgm:cxn modelId="{9A6E6AFA-EE8A-43AA-B7E7-C569BCD79B88}" type="presParOf" srcId="{737CB9C4-BFDD-487B-ABA3-1F7CF51DD866}" destId="{71463CA7-EA27-47EF-9F27-AD2AFFB79C9E}" srcOrd="13" destOrd="0" presId="urn:microsoft.com/office/officeart/2005/8/layout/radial1"/>
    <dgm:cxn modelId="{6946D765-B8C3-4582-8664-42D2164C7B90}" type="presParOf" srcId="{71463CA7-EA27-47EF-9F27-AD2AFFB79C9E}" destId="{08482BAA-BA79-4899-B325-877F84A06E1C}" srcOrd="0" destOrd="0" presId="urn:microsoft.com/office/officeart/2005/8/layout/radial1"/>
    <dgm:cxn modelId="{4C79DCCB-7AC8-43C8-8473-D158D318A168}" type="presParOf" srcId="{737CB9C4-BFDD-487B-ABA3-1F7CF51DD866}" destId="{A3197955-1014-4AE6-8EF3-A2A1286CF540}" srcOrd="14" destOrd="0" presId="urn:microsoft.com/office/officeart/2005/8/layout/radial1"/>
    <dgm:cxn modelId="{BB747B69-6177-4B72-A0C0-AEEF6C9EC7D8}" type="presParOf" srcId="{737CB9C4-BFDD-487B-ABA3-1F7CF51DD866}" destId="{032CF90D-B18A-4139-BAA8-8F4D5B1C4663}" srcOrd="15" destOrd="0" presId="urn:microsoft.com/office/officeart/2005/8/layout/radial1"/>
    <dgm:cxn modelId="{F134CD61-2743-42AE-A054-2EC2ABE24CE1}" type="presParOf" srcId="{032CF90D-B18A-4139-BAA8-8F4D5B1C4663}" destId="{8E6CAB8A-8690-43F2-95BB-D54833646101}" srcOrd="0" destOrd="0" presId="urn:microsoft.com/office/officeart/2005/8/layout/radial1"/>
    <dgm:cxn modelId="{96A772F4-5DB9-43A0-92CD-34D9F3D7A6E0}" type="presParOf" srcId="{737CB9C4-BFDD-487B-ABA3-1F7CF51DD866}" destId="{EB311601-588C-49BF-BD61-3D55495199B5}" srcOrd="16" destOrd="0" presId="urn:microsoft.com/office/officeart/2005/8/layout/radial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5DCB94-8941-4837-A13B-C564A81FBA9F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C103EC4-4E2E-4DEA-A73C-90BCAAFDDF91}">
      <dgm:prSet phldrT="[Текст]"/>
      <dgm:spPr>
        <a:noFill/>
      </dgm:spPr>
      <dgm:t>
        <a:bodyPr/>
        <a:lstStyle/>
        <a:p>
          <a:r>
            <a:rPr lang="ru-RU" b="1" dirty="0">
              <a:solidFill>
                <a:schemeClr val="bg2">
                  <a:lumMod val="50000"/>
                </a:schemeClr>
              </a:solidFill>
            </a:rPr>
            <a:t>ГОСУДАРСТВЕННО-ЧАСТНОЕ ПАРТНЕРСТВО</a:t>
          </a:r>
        </a:p>
      </dgm:t>
    </dgm:pt>
    <dgm:pt modelId="{29BC1196-6F8D-43FA-9A60-6E05A0599FE8}" type="parTrans" cxnId="{536E2F58-332E-40AB-8D32-B7BEB33C1DCF}">
      <dgm:prSet/>
      <dgm:spPr/>
      <dgm:t>
        <a:bodyPr/>
        <a:lstStyle/>
        <a:p>
          <a:endParaRPr lang="ru-RU"/>
        </a:p>
      </dgm:t>
    </dgm:pt>
    <dgm:pt modelId="{453E7F91-2DEF-4A65-998F-45F9E3F9EABC}" type="sibTrans" cxnId="{536E2F58-332E-40AB-8D32-B7BEB33C1DCF}">
      <dgm:prSet/>
      <dgm:spPr/>
      <dgm:t>
        <a:bodyPr/>
        <a:lstStyle/>
        <a:p>
          <a:endParaRPr lang="ru-RU"/>
        </a:p>
      </dgm:t>
    </dgm:pt>
    <dgm:pt modelId="{A8755198-5655-4C1D-972F-E9C81A63791C}">
      <dgm:prSet phldrT="[Текст]" custT="1"/>
      <dgm:spPr>
        <a:noFill/>
      </dgm:spPr>
      <dgm:t>
        <a:bodyPr/>
        <a:lstStyle/>
        <a:p>
          <a:pPr algn="l"/>
          <a:r>
            <a:rPr lang="ru-RU" sz="1500" dirty="0">
              <a:solidFill>
                <a:schemeClr val="bg2">
                  <a:lumMod val="50000"/>
                </a:schemeClr>
              </a:solidFill>
            </a:rPr>
            <a:t>   </a:t>
          </a:r>
          <a:r>
            <a:rPr lang="ru-RU" sz="2000" b="1" dirty="0">
              <a:solidFill>
                <a:schemeClr val="bg2">
                  <a:lumMod val="50000"/>
                </a:schemeClr>
              </a:solidFill>
            </a:rPr>
            <a:t>ЖКХ</a:t>
          </a:r>
        </a:p>
      </dgm:t>
    </dgm:pt>
    <dgm:pt modelId="{6EBEC4A6-5A5A-4224-99A1-8DBFF65212A0}" type="parTrans" cxnId="{38406112-48B1-46C2-A914-546E1F369963}">
      <dgm:prSet/>
      <dgm:spPr/>
      <dgm:t>
        <a:bodyPr/>
        <a:lstStyle/>
        <a:p>
          <a:endParaRPr lang="ru-RU"/>
        </a:p>
      </dgm:t>
    </dgm:pt>
    <dgm:pt modelId="{7D54E87C-A5D0-4CCA-B76A-C983948E9B67}" type="sibTrans" cxnId="{38406112-48B1-46C2-A914-546E1F369963}">
      <dgm:prSet/>
      <dgm:spPr/>
      <dgm:t>
        <a:bodyPr/>
        <a:lstStyle/>
        <a:p>
          <a:endParaRPr lang="ru-RU"/>
        </a:p>
      </dgm:t>
    </dgm:pt>
    <dgm:pt modelId="{06E4C9AC-2E52-4B86-8BAE-EFDCE34F7162}">
      <dgm:prSet phldrT="[Текст]" custT="1"/>
      <dgm:spPr>
        <a:noFill/>
      </dgm:spPr>
      <dgm:t>
        <a:bodyPr/>
        <a:lstStyle/>
        <a:p>
          <a:pPr algn="l"/>
          <a:r>
            <a:rPr lang="ru-RU" sz="2000" dirty="0">
              <a:solidFill>
                <a:schemeClr val="bg2">
                  <a:lumMod val="50000"/>
                </a:schemeClr>
              </a:solidFill>
            </a:rPr>
            <a:t>   </a:t>
          </a:r>
          <a:r>
            <a:rPr lang="ru-RU" sz="2000" b="1" dirty="0">
              <a:solidFill>
                <a:schemeClr val="bg2">
                  <a:lumMod val="50000"/>
                </a:schemeClr>
              </a:solidFill>
            </a:rPr>
            <a:t>СОЦИАЛЬНАЯ СФЕРА</a:t>
          </a:r>
        </a:p>
      </dgm:t>
    </dgm:pt>
    <dgm:pt modelId="{85801D64-D7F8-4E83-8826-B79C12E64897}" type="parTrans" cxnId="{8A72E8B8-CB20-4FFE-8B00-58A6C875DCEB}">
      <dgm:prSet/>
      <dgm:spPr/>
      <dgm:t>
        <a:bodyPr/>
        <a:lstStyle/>
        <a:p>
          <a:endParaRPr lang="ru-RU"/>
        </a:p>
      </dgm:t>
    </dgm:pt>
    <dgm:pt modelId="{D381E997-4043-4328-BA3E-D60F8F74C705}" type="sibTrans" cxnId="{8A72E8B8-CB20-4FFE-8B00-58A6C875DCEB}">
      <dgm:prSet/>
      <dgm:spPr/>
      <dgm:t>
        <a:bodyPr/>
        <a:lstStyle/>
        <a:p>
          <a:endParaRPr lang="ru-RU"/>
        </a:p>
      </dgm:t>
    </dgm:pt>
    <dgm:pt modelId="{AA1465C5-B647-4AAC-A5B8-0C6E736FC596}">
      <dgm:prSet custT="1"/>
      <dgm:spPr>
        <a:noFill/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  <a:buFont typeface="Arial" panose="020B0604020202020204" pitchFamily="34" charset="0"/>
            <a:buChar char="•"/>
          </a:pPr>
          <a:r>
            <a:rPr lang="ru-RU" sz="2000" dirty="0">
              <a:solidFill>
                <a:schemeClr val="bg2">
                  <a:lumMod val="50000"/>
                </a:schemeClr>
              </a:solidFill>
            </a:rPr>
            <a:t>  </a:t>
          </a:r>
          <a:r>
            <a:rPr lang="ru-RU" sz="2000" b="1" dirty="0">
              <a:solidFill>
                <a:schemeClr val="bg2">
                  <a:lumMod val="50000"/>
                </a:schemeClr>
              </a:solidFill>
            </a:rPr>
            <a:t>ТОРГОВО-ЯРМАРОЧНЫЙ  </a:t>
          </a:r>
        </a:p>
        <a:p>
          <a:pPr algn="l">
            <a:lnSpc>
              <a:spcPct val="100000"/>
            </a:lnSpc>
            <a:spcAft>
              <a:spcPts val="0"/>
            </a:spcAft>
            <a:buFont typeface="Arial" panose="020B0604020202020204" pitchFamily="34" charset="0"/>
            <a:buChar char="•"/>
          </a:pPr>
          <a:r>
            <a:rPr lang="ru-RU" sz="2000" b="1" dirty="0">
              <a:solidFill>
                <a:schemeClr val="bg2">
                  <a:lumMod val="50000"/>
                </a:schemeClr>
              </a:solidFill>
            </a:rPr>
            <a:t>  КОМПЛЕКС</a:t>
          </a:r>
        </a:p>
      </dgm:t>
    </dgm:pt>
    <dgm:pt modelId="{CB0C4646-BA65-4A98-A52C-2C594D163CD3}" type="parTrans" cxnId="{3F0FFC74-6758-4FBE-AC7D-56219C5366C8}">
      <dgm:prSet/>
      <dgm:spPr/>
      <dgm:t>
        <a:bodyPr/>
        <a:lstStyle/>
        <a:p>
          <a:endParaRPr lang="ru-RU"/>
        </a:p>
      </dgm:t>
    </dgm:pt>
    <dgm:pt modelId="{D643BFE0-024A-425D-9DB7-2BF32C194215}" type="sibTrans" cxnId="{3F0FFC74-6758-4FBE-AC7D-56219C5366C8}">
      <dgm:prSet/>
      <dgm:spPr/>
      <dgm:t>
        <a:bodyPr/>
        <a:lstStyle/>
        <a:p>
          <a:endParaRPr lang="ru-RU"/>
        </a:p>
      </dgm:t>
    </dgm:pt>
    <dgm:pt modelId="{F17B7DED-329D-44B6-B23B-AA3BC9E35F6A}">
      <dgm:prSet phldrT="[Текст]" custT="1"/>
      <dgm:spPr>
        <a:noFill/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500" b="1" dirty="0">
              <a:solidFill>
                <a:schemeClr val="bg2">
                  <a:lumMod val="50000"/>
                </a:schemeClr>
              </a:solidFill>
            </a:rPr>
            <a:t>   </a:t>
          </a:r>
          <a:r>
            <a:rPr lang="ru-RU" sz="2000" b="1" dirty="0">
              <a:solidFill>
                <a:schemeClr val="bg2">
                  <a:lumMod val="50000"/>
                </a:schemeClr>
              </a:solidFill>
            </a:rPr>
            <a:t>СЕРВИСНАЯ 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2000" b="1" dirty="0">
              <a:solidFill>
                <a:schemeClr val="bg2">
                  <a:lumMod val="50000"/>
                </a:schemeClr>
              </a:solidFill>
            </a:rPr>
            <a:t>  ЭКОНОМИКА 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2000" b="1" dirty="0">
              <a:solidFill>
                <a:schemeClr val="bg2">
                  <a:lumMod val="50000"/>
                </a:schemeClr>
              </a:solidFill>
            </a:rPr>
            <a:t>  ПОСЕЛЕНИЯ</a:t>
          </a:r>
        </a:p>
      </dgm:t>
    </dgm:pt>
    <dgm:pt modelId="{9AFDDD47-4DF1-43BB-A392-A1428AC7E9C0}" type="sibTrans" cxnId="{4C4D5DA6-A674-4403-960E-48AA6611B183}">
      <dgm:prSet/>
      <dgm:spPr/>
      <dgm:t>
        <a:bodyPr/>
        <a:lstStyle/>
        <a:p>
          <a:endParaRPr lang="ru-RU"/>
        </a:p>
      </dgm:t>
    </dgm:pt>
    <dgm:pt modelId="{7B664FB6-FB53-4ADD-8161-BA719E75E0E9}" type="parTrans" cxnId="{4C4D5DA6-A674-4403-960E-48AA6611B183}">
      <dgm:prSet/>
      <dgm:spPr/>
      <dgm:t>
        <a:bodyPr/>
        <a:lstStyle/>
        <a:p>
          <a:endParaRPr lang="ru-RU"/>
        </a:p>
      </dgm:t>
    </dgm:pt>
    <dgm:pt modelId="{FF7797B5-6EFA-4B8A-971E-AB7DF77B0799}" type="pres">
      <dgm:prSet presAssocID="{4C5DCB94-8941-4837-A13B-C564A81FBA9F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C26914E-0545-4ED5-94B7-6F82B56A3075}" type="pres">
      <dgm:prSet presAssocID="{6C103EC4-4E2E-4DEA-A73C-90BCAAFDDF91}" presName="root1" presStyleCnt="0"/>
      <dgm:spPr/>
    </dgm:pt>
    <dgm:pt modelId="{18383A2E-F142-48CA-B35C-64B15223770C}" type="pres">
      <dgm:prSet presAssocID="{6C103EC4-4E2E-4DEA-A73C-90BCAAFDDF91}" presName="LevelOneTextNode" presStyleLbl="node0" presStyleIdx="0" presStyleCnt="1">
        <dgm:presLayoutVars>
          <dgm:chPref val="3"/>
        </dgm:presLayoutVars>
      </dgm:prSet>
      <dgm:spPr/>
    </dgm:pt>
    <dgm:pt modelId="{936F5673-F8F2-4B6F-B665-D41C7B9589D4}" type="pres">
      <dgm:prSet presAssocID="{6C103EC4-4E2E-4DEA-A73C-90BCAAFDDF91}" presName="level2hierChild" presStyleCnt="0"/>
      <dgm:spPr/>
    </dgm:pt>
    <dgm:pt modelId="{165BC122-90CF-47BF-AF62-461924A09659}" type="pres">
      <dgm:prSet presAssocID="{6EBEC4A6-5A5A-4224-99A1-8DBFF65212A0}" presName="conn2-1" presStyleLbl="parChTrans1D2" presStyleIdx="0" presStyleCnt="4"/>
      <dgm:spPr/>
    </dgm:pt>
    <dgm:pt modelId="{3DC2D284-809F-43F6-9B78-B9FB32890AE6}" type="pres">
      <dgm:prSet presAssocID="{6EBEC4A6-5A5A-4224-99A1-8DBFF65212A0}" presName="connTx" presStyleLbl="parChTrans1D2" presStyleIdx="0" presStyleCnt="4"/>
      <dgm:spPr/>
    </dgm:pt>
    <dgm:pt modelId="{E636D95B-F073-4316-8D11-9F696867DC0A}" type="pres">
      <dgm:prSet presAssocID="{A8755198-5655-4C1D-972F-E9C81A63791C}" presName="root2" presStyleCnt="0"/>
      <dgm:spPr/>
    </dgm:pt>
    <dgm:pt modelId="{6F46FACD-7618-4EB6-82BD-8E30494596D4}" type="pres">
      <dgm:prSet presAssocID="{A8755198-5655-4C1D-972F-E9C81A63791C}" presName="LevelTwoTextNode" presStyleLbl="node2" presStyleIdx="0" presStyleCnt="4">
        <dgm:presLayoutVars>
          <dgm:chPref val="3"/>
        </dgm:presLayoutVars>
      </dgm:prSet>
      <dgm:spPr/>
    </dgm:pt>
    <dgm:pt modelId="{AE119091-7108-4027-A18E-A27561806BE3}" type="pres">
      <dgm:prSet presAssocID="{A8755198-5655-4C1D-972F-E9C81A63791C}" presName="level3hierChild" presStyleCnt="0"/>
      <dgm:spPr/>
    </dgm:pt>
    <dgm:pt modelId="{E15D4E6D-130A-468C-8F8A-432EC8AFF7EF}" type="pres">
      <dgm:prSet presAssocID="{85801D64-D7F8-4E83-8826-B79C12E64897}" presName="conn2-1" presStyleLbl="parChTrans1D2" presStyleIdx="1" presStyleCnt="4"/>
      <dgm:spPr/>
    </dgm:pt>
    <dgm:pt modelId="{BE97054F-7F0F-46F2-8514-7BE030A06936}" type="pres">
      <dgm:prSet presAssocID="{85801D64-D7F8-4E83-8826-B79C12E64897}" presName="connTx" presStyleLbl="parChTrans1D2" presStyleIdx="1" presStyleCnt="4"/>
      <dgm:spPr/>
    </dgm:pt>
    <dgm:pt modelId="{8E511A58-8704-4223-8FE4-EBCF970FE14A}" type="pres">
      <dgm:prSet presAssocID="{06E4C9AC-2E52-4B86-8BAE-EFDCE34F7162}" presName="root2" presStyleCnt="0"/>
      <dgm:spPr/>
    </dgm:pt>
    <dgm:pt modelId="{97CADDAE-F883-46F9-B337-715570F5BA47}" type="pres">
      <dgm:prSet presAssocID="{06E4C9AC-2E52-4B86-8BAE-EFDCE34F7162}" presName="LevelTwoTextNode" presStyleLbl="node2" presStyleIdx="1" presStyleCnt="4">
        <dgm:presLayoutVars>
          <dgm:chPref val="3"/>
        </dgm:presLayoutVars>
      </dgm:prSet>
      <dgm:spPr/>
    </dgm:pt>
    <dgm:pt modelId="{55768BCC-7517-44D6-ACC9-6625381AE8A7}" type="pres">
      <dgm:prSet presAssocID="{06E4C9AC-2E52-4B86-8BAE-EFDCE34F7162}" presName="level3hierChild" presStyleCnt="0"/>
      <dgm:spPr/>
    </dgm:pt>
    <dgm:pt modelId="{0C37C5AA-C7CC-41E4-AE0A-D6120AC61A41}" type="pres">
      <dgm:prSet presAssocID="{CB0C4646-BA65-4A98-A52C-2C594D163CD3}" presName="conn2-1" presStyleLbl="parChTrans1D2" presStyleIdx="2" presStyleCnt="4"/>
      <dgm:spPr/>
    </dgm:pt>
    <dgm:pt modelId="{8F8B7E88-1F25-44B1-A5B3-ACC058444DA6}" type="pres">
      <dgm:prSet presAssocID="{CB0C4646-BA65-4A98-A52C-2C594D163CD3}" presName="connTx" presStyleLbl="parChTrans1D2" presStyleIdx="2" presStyleCnt="4"/>
      <dgm:spPr/>
    </dgm:pt>
    <dgm:pt modelId="{F960F65D-D7FA-4714-AF4B-AB84B4897C2C}" type="pres">
      <dgm:prSet presAssocID="{AA1465C5-B647-4AAC-A5B8-0C6E736FC596}" presName="root2" presStyleCnt="0"/>
      <dgm:spPr/>
    </dgm:pt>
    <dgm:pt modelId="{07C8BE1D-0943-48D6-8B2A-C350C69E5478}" type="pres">
      <dgm:prSet presAssocID="{AA1465C5-B647-4AAC-A5B8-0C6E736FC596}" presName="LevelTwoTextNode" presStyleLbl="node2" presStyleIdx="2" presStyleCnt="4" custScaleX="110972">
        <dgm:presLayoutVars>
          <dgm:chPref val="3"/>
        </dgm:presLayoutVars>
      </dgm:prSet>
      <dgm:spPr/>
    </dgm:pt>
    <dgm:pt modelId="{02F84470-0965-4D0B-B662-127041B19923}" type="pres">
      <dgm:prSet presAssocID="{AA1465C5-B647-4AAC-A5B8-0C6E736FC596}" presName="level3hierChild" presStyleCnt="0"/>
      <dgm:spPr/>
    </dgm:pt>
    <dgm:pt modelId="{8F5AAC10-FFA7-444D-863A-CF18EF8CB8A4}" type="pres">
      <dgm:prSet presAssocID="{7B664FB6-FB53-4ADD-8161-BA719E75E0E9}" presName="conn2-1" presStyleLbl="parChTrans1D2" presStyleIdx="3" presStyleCnt="4"/>
      <dgm:spPr/>
    </dgm:pt>
    <dgm:pt modelId="{0930FBF4-52F0-4FAD-8FA6-076E653511FF}" type="pres">
      <dgm:prSet presAssocID="{7B664FB6-FB53-4ADD-8161-BA719E75E0E9}" presName="connTx" presStyleLbl="parChTrans1D2" presStyleIdx="3" presStyleCnt="4"/>
      <dgm:spPr/>
    </dgm:pt>
    <dgm:pt modelId="{0185C538-5AEF-44D1-B41D-EB7F4738C07A}" type="pres">
      <dgm:prSet presAssocID="{F17B7DED-329D-44B6-B23B-AA3BC9E35F6A}" presName="root2" presStyleCnt="0"/>
      <dgm:spPr/>
    </dgm:pt>
    <dgm:pt modelId="{A3F6D386-ABFC-4F02-AF5B-ED3ADDE9A179}" type="pres">
      <dgm:prSet presAssocID="{F17B7DED-329D-44B6-B23B-AA3BC9E35F6A}" presName="LevelTwoTextNode" presStyleLbl="node2" presStyleIdx="3" presStyleCnt="4">
        <dgm:presLayoutVars>
          <dgm:chPref val="3"/>
        </dgm:presLayoutVars>
      </dgm:prSet>
      <dgm:spPr/>
    </dgm:pt>
    <dgm:pt modelId="{CE89C093-DBB7-462B-950F-4066B91F4832}" type="pres">
      <dgm:prSet presAssocID="{F17B7DED-329D-44B6-B23B-AA3BC9E35F6A}" presName="level3hierChild" presStyleCnt="0"/>
      <dgm:spPr/>
    </dgm:pt>
  </dgm:ptLst>
  <dgm:cxnLst>
    <dgm:cxn modelId="{A29FCD01-E616-454D-834B-D1278245CB90}" type="presOf" srcId="{7B664FB6-FB53-4ADD-8161-BA719E75E0E9}" destId="{8F5AAC10-FFA7-444D-863A-CF18EF8CB8A4}" srcOrd="0" destOrd="0" presId="urn:microsoft.com/office/officeart/2008/layout/HorizontalMultiLevelHierarchy"/>
    <dgm:cxn modelId="{2C49DD05-D8FB-47C0-94A5-C7D5886D1F63}" type="presOf" srcId="{4C5DCB94-8941-4837-A13B-C564A81FBA9F}" destId="{FF7797B5-6EFA-4B8A-971E-AB7DF77B0799}" srcOrd="0" destOrd="0" presId="urn:microsoft.com/office/officeart/2008/layout/HorizontalMultiLevelHierarchy"/>
    <dgm:cxn modelId="{956EC008-6C10-4F1B-AC67-86B156FCCDE5}" type="presOf" srcId="{6EBEC4A6-5A5A-4224-99A1-8DBFF65212A0}" destId="{3DC2D284-809F-43F6-9B78-B9FB32890AE6}" srcOrd="1" destOrd="0" presId="urn:microsoft.com/office/officeart/2008/layout/HorizontalMultiLevelHierarchy"/>
    <dgm:cxn modelId="{38406112-48B1-46C2-A914-546E1F369963}" srcId="{6C103EC4-4E2E-4DEA-A73C-90BCAAFDDF91}" destId="{A8755198-5655-4C1D-972F-E9C81A63791C}" srcOrd="0" destOrd="0" parTransId="{6EBEC4A6-5A5A-4224-99A1-8DBFF65212A0}" sibTransId="{7D54E87C-A5D0-4CCA-B76A-C983948E9B67}"/>
    <dgm:cxn modelId="{B7D38822-1DC8-42C4-8DED-EEAED66E18EB}" type="presOf" srcId="{06E4C9AC-2E52-4B86-8BAE-EFDCE34F7162}" destId="{97CADDAE-F883-46F9-B337-715570F5BA47}" srcOrd="0" destOrd="0" presId="urn:microsoft.com/office/officeart/2008/layout/HorizontalMultiLevelHierarchy"/>
    <dgm:cxn modelId="{EAFF6E2B-758C-4574-AE7C-6565617358D5}" type="presOf" srcId="{6EBEC4A6-5A5A-4224-99A1-8DBFF65212A0}" destId="{165BC122-90CF-47BF-AF62-461924A09659}" srcOrd="0" destOrd="0" presId="urn:microsoft.com/office/officeart/2008/layout/HorizontalMultiLevelHierarchy"/>
    <dgm:cxn modelId="{A7649E30-9890-4297-81F9-EFB3571D3E4A}" type="presOf" srcId="{85801D64-D7F8-4E83-8826-B79C12E64897}" destId="{E15D4E6D-130A-468C-8F8A-432EC8AFF7EF}" srcOrd="0" destOrd="0" presId="urn:microsoft.com/office/officeart/2008/layout/HorizontalMultiLevelHierarchy"/>
    <dgm:cxn modelId="{2E443C39-78CE-49EB-8AF6-39EB10670925}" type="presOf" srcId="{F17B7DED-329D-44B6-B23B-AA3BC9E35F6A}" destId="{A3F6D386-ABFC-4F02-AF5B-ED3ADDE9A179}" srcOrd="0" destOrd="0" presId="urn:microsoft.com/office/officeart/2008/layout/HorizontalMultiLevelHierarchy"/>
    <dgm:cxn modelId="{3F0FFC74-6758-4FBE-AC7D-56219C5366C8}" srcId="{6C103EC4-4E2E-4DEA-A73C-90BCAAFDDF91}" destId="{AA1465C5-B647-4AAC-A5B8-0C6E736FC596}" srcOrd="2" destOrd="0" parTransId="{CB0C4646-BA65-4A98-A52C-2C594D163CD3}" sibTransId="{D643BFE0-024A-425D-9DB7-2BF32C194215}"/>
    <dgm:cxn modelId="{DC0A1077-C459-4E91-BBFF-341B81173CD5}" type="presOf" srcId="{A8755198-5655-4C1D-972F-E9C81A63791C}" destId="{6F46FACD-7618-4EB6-82BD-8E30494596D4}" srcOrd="0" destOrd="0" presId="urn:microsoft.com/office/officeart/2008/layout/HorizontalMultiLevelHierarchy"/>
    <dgm:cxn modelId="{536E2F58-332E-40AB-8D32-B7BEB33C1DCF}" srcId="{4C5DCB94-8941-4837-A13B-C564A81FBA9F}" destId="{6C103EC4-4E2E-4DEA-A73C-90BCAAFDDF91}" srcOrd="0" destOrd="0" parTransId="{29BC1196-6F8D-43FA-9A60-6E05A0599FE8}" sibTransId="{453E7F91-2DEF-4A65-998F-45F9E3F9EABC}"/>
    <dgm:cxn modelId="{29A6FD7B-0A06-4558-B6B3-77395DA38CA9}" type="presOf" srcId="{85801D64-D7F8-4E83-8826-B79C12E64897}" destId="{BE97054F-7F0F-46F2-8514-7BE030A06936}" srcOrd="1" destOrd="0" presId="urn:microsoft.com/office/officeart/2008/layout/HorizontalMultiLevelHierarchy"/>
    <dgm:cxn modelId="{4C4D5DA6-A674-4403-960E-48AA6611B183}" srcId="{6C103EC4-4E2E-4DEA-A73C-90BCAAFDDF91}" destId="{F17B7DED-329D-44B6-B23B-AA3BC9E35F6A}" srcOrd="3" destOrd="0" parTransId="{7B664FB6-FB53-4ADD-8161-BA719E75E0E9}" sibTransId="{9AFDDD47-4DF1-43BB-A392-A1428AC7E9C0}"/>
    <dgm:cxn modelId="{1BEC95AA-9603-4B6B-9427-7646E91BE857}" type="presOf" srcId="{6C103EC4-4E2E-4DEA-A73C-90BCAAFDDF91}" destId="{18383A2E-F142-48CA-B35C-64B15223770C}" srcOrd="0" destOrd="0" presId="urn:microsoft.com/office/officeart/2008/layout/HorizontalMultiLevelHierarchy"/>
    <dgm:cxn modelId="{8A72E8B8-CB20-4FFE-8B00-58A6C875DCEB}" srcId="{6C103EC4-4E2E-4DEA-A73C-90BCAAFDDF91}" destId="{06E4C9AC-2E52-4B86-8BAE-EFDCE34F7162}" srcOrd="1" destOrd="0" parTransId="{85801D64-D7F8-4E83-8826-B79C12E64897}" sibTransId="{D381E997-4043-4328-BA3E-D60F8F74C705}"/>
    <dgm:cxn modelId="{4288B2B9-7AF4-4DC5-9405-EC000C346F35}" type="presOf" srcId="{7B664FB6-FB53-4ADD-8161-BA719E75E0E9}" destId="{0930FBF4-52F0-4FAD-8FA6-076E653511FF}" srcOrd="1" destOrd="0" presId="urn:microsoft.com/office/officeart/2008/layout/HorizontalMultiLevelHierarchy"/>
    <dgm:cxn modelId="{572FADDC-F185-4CED-81EB-465CC90DB7AF}" type="presOf" srcId="{CB0C4646-BA65-4A98-A52C-2C594D163CD3}" destId="{8F8B7E88-1F25-44B1-A5B3-ACC058444DA6}" srcOrd="1" destOrd="0" presId="urn:microsoft.com/office/officeart/2008/layout/HorizontalMultiLevelHierarchy"/>
    <dgm:cxn modelId="{F82B47E0-C4C8-4F70-8059-E94C65C0044C}" type="presOf" srcId="{CB0C4646-BA65-4A98-A52C-2C594D163CD3}" destId="{0C37C5AA-C7CC-41E4-AE0A-D6120AC61A41}" srcOrd="0" destOrd="0" presId="urn:microsoft.com/office/officeart/2008/layout/HorizontalMultiLevelHierarchy"/>
    <dgm:cxn modelId="{C72341F1-9C05-456A-BB15-FFFD05149A51}" type="presOf" srcId="{AA1465C5-B647-4AAC-A5B8-0C6E736FC596}" destId="{07C8BE1D-0943-48D6-8B2A-C350C69E5478}" srcOrd="0" destOrd="0" presId="urn:microsoft.com/office/officeart/2008/layout/HorizontalMultiLevelHierarchy"/>
    <dgm:cxn modelId="{CA90A15F-F5FD-44CA-B4DC-9BA42C833821}" type="presParOf" srcId="{FF7797B5-6EFA-4B8A-971E-AB7DF77B0799}" destId="{9C26914E-0545-4ED5-94B7-6F82B56A3075}" srcOrd="0" destOrd="0" presId="urn:microsoft.com/office/officeart/2008/layout/HorizontalMultiLevelHierarchy"/>
    <dgm:cxn modelId="{7C78E6CA-0058-4204-B01D-970121AA2BB1}" type="presParOf" srcId="{9C26914E-0545-4ED5-94B7-6F82B56A3075}" destId="{18383A2E-F142-48CA-B35C-64B15223770C}" srcOrd="0" destOrd="0" presId="urn:microsoft.com/office/officeart/2008/layout/HorizontalMultiLevelHierarchy"/>
    <dgm:cxn modelId="{49BA57BD-251C-49A8-AC55-B22412AD3ABF}" type="presParOf" srcId="{9C26914E-0545-4ED5-94B7-6F82B56A3075}" destId="{936F5673-F8F2-4B6F-B665-D41C7B9589D4}" srcOrd="1" destOrd="0" presId="urn:microsoft.com/office/officeart/2008/layout/HorizontalMultiLevelHierarchy"/>
    <dgm:cxn modelId="{48F14F1A-E883-4E26-953A-61CE26710001}" type="presParOf" srcId="{936F5673-F8F2-4B6F-B665-D41C7B9589D4}" destId="{165BC122-90CF-47BF-AF62-461924A09659}" srcOrd="0" destOrd="0" presId="urn:microsoft.com/office/officeart/2008/layout/HorizontalMultiLevelHierarchy"/>
    <dgm:cxn modelId="{DD9A53DC-951C-4F8C-BF60-3ADF3394E700}" type="presParOf" srcId="{165BC122-90CF-47BF-AF62-461924A09659}" destId="{3DC2D284-809F-43F6-9B78-B9FB32890AE6}" srcOrd="0" destOrd="0" presId="urn:microsoft.com/office/officeart/2008/layout/HorizontalMultiLevelHierarchy"/>
    <dgm:cxn modelId="{FF4F9BA6-C3F7-4162-B154-83C4AE96ABC8}" type="presParOf" srcId="{936F5673-F8F2-4B6F-B665-D41C7B9589D4}" destId="{E636D95B-F073-4316-8D11-9F696867DC0A}" srcOrd="1" destOrd="0" presId="urn:microsoft.com/office/officeart/2008/layout/HorizontalMultiLevelHierarchy"/>
    <dgm:cxn modelId="{1EE109FE-E143-4B28-A7B4-45E0CAD1985A}" type="presParOf" srcId="{E636D95B-F073-4316-8D11-9F696867DC0A}" destId="{6F46FACD-7618-4EB6-82BD-8E30494596D4}" srcOrd="0" destOrd="0" presId="urn:microsoft.com/office/officeart/2008/layout/HorizontalMultiLevelHierarchy"/>
    <dgm:cxn modelId="{DA9BA53D-3CC6-4BEB-B27B-FA0BDE968914}" type="presParOf" srcId="{E636D95B-F073-4316-8D11-9F696867DC0A}" destId="{AE119091-7108-4027-A18E-A27561806BE3}" srcOrd="1" destOrd="0" presId="urn:microsoft.com/office/officeart/2008/layout/HorizontalMultiLevelHierarchy"/>
    <dgm:cxn modelId="{15CB3E19-1584-428A-8E99-269E5361DDE5}" type="presParOf" srcId="{936F5673-F8F2-4B6F-B665-D41C7B9589D4}" destId="{E15D4E6D-130A-468C-8F8A-432EC8AFF7EF}" srcOrd="2" destOrd="0" presId="urn:microsoft.com/office/officeart/2008/layout/HorizontalMultiLevelHierarchy"/>
    <dgm:cxn modelId="{D50EF2A6-C1A3-4856-B1BF-E745FF5906A4}" type="presParOf" srcId="{E15D4E6D-130A-468C-8F8A-432EC8AFF7EF}" destId="{BE97054F-7F0F-46F2-8514-7BE030A06936}" srcOrd="0" destOrd="0" presId="urn:microsoft.com/office/officeart/2008/layout/HorizontalMultiLevelHierarchy"/>
    <dgm:cxn modelId="{99E956DC-524B-4C58-9EEC-84E7BA239AB6}" type="presParOf" srcId="{936F5673-F8F2-4B6F-B665-D41C7B9589D4}" destId="{8E511A58-8704-4223-8FE4-EBCF970FE14A}" srcOrd="3" destOrd="0" presId="urn:microsoft.com/office/officeart/2008/layout/HorizontalMultiLevelHierarchy"/>
    <dgm:cxn modelId="{5FF11C71-D7DC-4D02-910F-8A185166E0B7}" type="presParOf" srcId="{8E511A58-8704-4223-8FE4-EBCF970FE14A}" destId="{97CADDAE-F883-46F9-B337-715570F5BA47}" srcOrd="0" destOrd="0" presId="urn:microsoft.com/office/officeart/2008/layout/HorizontalMultiLevelHierarchy"/>
    <dgm:cxn modelId="{E52E62E6-DF7B-44C0-A961-107E1EA7EC81}" type="presParOf" srcId="{8E511A58-8704-4223-8FE4-EBCF970FE14A}" destId="{55768BCC-7517-44D6-ACC9-6625381AE8A7}" srcOrd="1" destOrd="0" presId="urn:microsoft.com/office/officeart/2008/layout/HorizontalMultiLevelHierarchy"/>
    <dgm:cxn modelId="{E27C36A8-0192-44AD-8265-4B5262BEA722}" type="presParOf" srcId="{936F5673-F8F2-4B6F-B665-D41C7B9589D4}" destId="{0C37C5AA-C7CC-41E4-AE0A-D6120AC61A41}" srcOrd="4" destOrd="0" presId="urn:microsoft.com/office/officeart/2008/layout/HorizontalMultiLevelHierarchy"/>
    <dgm:cxn modelId="{03F8FAEF-92D6-4CD2-84A2-653670224306}" type="presParOf" srcId="{0C37C5AA-C7CC-41E4-AE0A-D6120AC61A41}" destId="{8F8B7E88-1F25-44B1-A5B3-ACC058444DA6}" srcOrd="0" destOrd="0" presId="urn:microsoft.com/office/officeart/2008/layout/HorizontalMultiLevelHierarchy"/>
    <dgm:cxn modelId="{5552F90B-FD44-4AFB-AD34-296CEA7201E0}" type="presParOf" srcId="{936F5673-F8F2-4B6F-B665-D41C7B9589D4}" destId="{F960F65D-D7FA-4714-AF4B-AB84B4897C2C}" srcOrd="5" destOrd="0" presId="urn:microsoft.com/office/officeart/2008/layout/HorizontalMultiLevelHierarchy"/>
    <dgm:cxn modelId="{C90123E7-3742-4B63-9F0C-96FF251948B8}" type="presParOf" srcId="{F960F65D-D7FA-4714-AF4B-AB84B4897C2C}" destId="{07C8BE1D-0943-48D6-8B2A-C350C69E5478}" srcOrd="0" destOrd="0" presId="urn:microsoft.com/office/officeart/2008/layout/HorizontalMultiLevelHierarchy"/>
    <dgm:cxn modelId="{A85B14AA-6E66-44A5-B3B4-4D9A0EDBAC0F}" type="presParOf" srcId="{F960F65D-D7FA-4714-AF4B-AB84B4897C2C}" destId="{02F84470-0965-4D0B-B662-127041B19923}" srcOrd="1" destOrd="0" presId="urn:microsoft.com/office/officeart/2008/layout/HorizontalMultiLevelHierarchy"/>
    <dgm:cxn modelId="{7DDFDC47-D186-4F66-BE5E-D0EB1A142354}" type="presParOf" srcId="{936F5673-F8F2-4B6F-B665-D41C7B9589D4}" destId="{8F5AAC10-FFA7-444D-863A-CF18EF8CB8A4}" srcOrd="6" destOrd="0" presId="urn:microsoft.com/office/officeart/2008/layout/HorizontalMultiLevelHierarchy"/>
    <dgm:cxn modelId="{E034E3B8-725A-4FB9-BEDE-57ED2709C3A1}" type="presParOf" srcId="{8F5AAC10-FFA7-444D-863A-CF18EF8CB8A4}" destId="{0930FBF4-52F0-4FAD-8FA6-076E653511FF}" srcOrd="0" destOrd="0" presId="urn:microsoft.com/office/officeart/2008/layout/HorizontalMultiLevelHierarchy"/>
    <dgm:cxn modelId="{2B315CCB-174A-4EA0-9194-2244F466A813}" type="presParOf" srcId="{936F5673-F8F2-4B6F-B665-D41C7B9589D4}" destId="{0185C538-5AEF-44D1-B41D-EB7F4738C07A}" srcOrd="7" destOrd="0" presId="urn:microsoft.com/office/officeart/2008/layout/HorizontalMultiLevelHierarchy"/>
    <dgm:cxn modelId="{5596E03D-2B70-495E-B437-53C580B6F6D2}" type="presParOf" srcId="{0185C538-5AEF-44D1-B41D-EB7F4738C07A}" destId="{A3F6D386-ABFC-4F02-AF5B-ED3ADDE9A179}" srcOrd="0" destOrd="0" presId="urn:microsoft.com/office/officeart/2008/layout/HorizontalMultiLevelHierarchy"/>
    <dgm:cxn modelId="{992E73FF-228E-4056-9059-1584732619CF}" type="presParOf" srcId="{0185C538-5AEF-44D1-B41D-EB7F4738C07A}" destId="{CE89C093-DBB7-462B-950F-4066B91F4832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A54A8B-22F8-4BCF-8649-82424E99B05F}">
      <dsp:nvSpPr>
        <dsp:cNvPr id="0" name=""/>
        <dsp:cNvSpPr/>
      </dsp:nvSpPr>
      <dsp:spPr>
        <a:xfrm>
          <a:off x="2970900" y="2423598"/>
          <a:ext cx="2329900" cy="2692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609"/>
              </a:lnTo>
              <a:lnTo>
                <a:pt x="2329900" y="134609"/>
              </a:lnTo>
              <a:lnTo>
                <a:pt x="2329900" y="26921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8D5AA9-93DB-43C3-9136-E365F446C5B2}">
      <dsp:nvSpPr>
        <dsp:cNvPr id="0" name=""/>
        <dsp:cNvSpPr/>
      </dsp:nvSpPr>
      <dsp:spPr>
        <a:xfrm>
          <a:off x="2970900" y="2423598"/>
          <a:ext cx="775609" cy="2692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4609"/>
              </a:lnTo>
              <a:lnTo>
                <a:pt x="775609" y="134609"/>
              </a:lnTo>
              <a:lnTo>
                <a:pt x="775609" y="26921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523744-6951-488E-AAE2-ED68675E0866}">
      <dsp:nvSpPr>
        <dsp:cNvPr id="0" name=""/>
        <dsp:cNvSpPr/>
      </dsp:nvSpPr>
      <dsp:spPr>
        <a:xfrm>
          <a:off x="2195290" y="2423598"/>
          <a:ext cx="775609" cy="269219"/>
        </a:xfrm>
        <a:custGeom>
          <a:avLst/>
          <a:gdLst/>
          <a:ahLst/>
          <a:cxnLst/>
          <a:rect l="0" t="0" r="0" b="0"/>
          <a:pathLst>
            <a:path>
              <a:moveTo>
                <a:pt x="775609" y="0"/>
              </a:moveTo>
              <a:lnTo>
                <a:pt x="775609" y="134609"/>
              </a:lnTo>
              <a:lnTo>
                <a:pt x="0" y="134609"/>
              </a:lnTo>
              <a:lnTo>
                <a:pt x="0" y="26921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94EBD9-7CB3-4272-ABA8-5BFE4251BE51}">
      <dsp:nvSpPr>
        <dsp:cNvPr id="0" name=""/>
        <dsp:cNvSpPr/>
      </dsp:nvSpPr>
      <dsp:spPr>
        <a:xfrm>
          <a:off x="644072" y="2423598"/>
          <a:ext cx="2326827" cy="269219"/>
        </a:xfrm>
        <a:custGeom>
          <a:avLst/>
          <a:gdLst/>
          <a:ahLst/>
          <a:cxnLst/>
          <a:rect l="0" t="0" r="0" b="0"/>
          <a:pathLst>
            <a:path>
              <a:moveTo>
                <a:pt x="2326827" y="0"/>
              </a:moveTo>
              <a:lnTo>
                <a:pt x="2326827" y="134609"/>
              </a:lnTo>
              <a:lnTo>
                <a:pt x="0" y="134609"/>
              </a:lnTo>
              <a:lnTo>
                <a:pt x="0" y="26921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9DE6D9-D267-4B51-8F80-976571EBBB99}">
      <dsp:nvSpPr>
        <dsp:cNvPr id="0" name=""/>
        <dsp:cNvSpPr/>
      </dsp:nvSpPr>
      <dsp:spPr>
        <a:xfrm>
          <a:off x="2329900" y="1782599"/>
          <a:ext cx="1281998" cy="640999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1" kern="1200" dirty="0">
              <a:solidFill>
                <a:srgbClr val="00B0F0"/>
              </a:solidFill>
            </a:rPr>
            <a:t>27421</a:t>
          </a:r>
          <a:r>
            <a:rPr lang="ru-RU" sz="3500" b="1" kern="1200" dirty="0">
              <a:solidFill>
                <a:srgbClr val="00B0F0"/>
              </a:solidFill>
            </a:rPr>
            <a:t> </a:t>
          </a:r>
        </a:p>
      </dsp:txBody>
      <dsp:txXfrm>
        <a:off x="2329900" y="1782599"/>
        <a:ext cx="1281998" cy="640999"/>
      </dsp:txXfrm>
    </dsp:sp>
    <dsp:sp modelId="{9B80766A-F390-41CF-BC33-1F1B3E2ED898}">
      <dsp:nvSpPr>
        <dsp:cNvPr id="0" name=""/>
        <dsp:cNvSpPr/>
      </dsp:nvSpPr>
      <dsp:spPr>
        <a:xfrm>
          <a:off x="3073" y="2692818"/>
          <a:ext cx="1281998" cy="640999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rgbClr val="00B0F0"/>
              </a:solidFill>
            </a:rPr>
            <a:t>18621</a:t>
          </a:r>
          <a:endParaRPr lang="ru-RU" sz="2500" b="1" kern="1200" dirty="0">
            <a:solidFill>
              <a:srgbClr val="00B0F0"/>
            </a:solidFill>
          </a:endParaRPr>
        </a:p>
      </dsp:txBody>
      <dsp:txXfrm>
        <a:off x="3073" y="2692818"/>
        <a:ext cx="1281998" cy="640999"/>
      </dsp:txXfrm>
    </dsp:sp>
    <dsp:sp modelId="{F467714A-7CB8-40ED-9CE9-4A038052C312}">
      <dsp:nvSpPr>
        <dsp:cNvPr id="0" name=""/>
        <dsp:cNvSpPr/>
      </dsp:nvSpPr>
      <dsp:spPr>
        <a:xfrm>
          <a:off x="1554291" y="2692818"/>
          <a:ext cx="1281998" cy="640999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>
              <a:solidFill>
                <a:srgbClr val="00B0F0"/>
              </a:solidFill>
            </a:rPr>
            <a:t>7400</a:t>
          </a:r>
          <a:r>
            <a:rPr lang="ru-RU" sz="2000" b="1" kern="1200" dirty="0">
              <a:solidFill>
                <a:schemeClr val="accent1"/>
              </a:solidFill>
            </a:rPr>
            <a:t> </a:t>
          </a:r>
        </a:p>
      </dsp:txBody>
      <dsp:txXfrm>
        <a:off x="1554291" y="2692818"/>
        <a:ext cx="1281998" cy="640999"/>
      </dsp:txXfrm>
    </dsp:sp>
    <dsp:sp modelId="{564CAF65-4F15-4301-AD47-E265B8A0E3AF}">
      <dsp:nvSpPr>
        <dsp:cNvPr id="0" name=""/>
        <dsp:cNvSpPr/>
      </dsp:nvSpPr>
      <dsp:spPr>
        <a:xfrm>
          <a:off x="3105509" y="2692818"/>
          <a:ext cx="1281998" cy="640999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>
              <a:solidFill>
                <a:srgbClr val="00B0F0"/>
              </a:solidFill>
            </a:rPr>
            <a:t>1300</a:t>
          </a:r>
        </a:p>
      </dsp:txBody>
      <dsp:txXfrm>
        <a:off x="3105509" y="2692818"/>
        <a:ext cx="1281998" cy="640999"/>
      </dsp:txXfrm>
    </dsp:sp>
    <dsp:sp modelId="{1CF3726A-50FA-4B18-84DD-7E49C63A105F}">
      <dsp:nvSpPr>
        <dsp:cNvPr id="0" name=""/>
        <dsp:cNvSpPr/>
      </dsp:nvSpPr>
      <dsp:spPr>
        <a:xfrm>
          <a:off x="4659801" y="2692818"/>
          <a:ext cx="1281998" cy="640999"/>
        </a:xfrm>
        <a:prstGeom prst="rect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1" kern="1200" dirty="0">
              <a:solidFill>
                <a:srgbClr val="00B0F0"/>
              </a:solidFill>
            </a:rPr>
            <a:t>100</a:t>
          </a:r>
          <a:r>
            <a:rPr lang="ru-RU" sz="2000" b="1" kern="1200" dirty="0">
              <a:solidFill>
                <a:schemeClr val="accent1"/>
              </a:solidFill>
            </a:rPr>
            <a:t> </a:t>
          </a:r>
        </a:p>
      </dsp:txBody>
      <dsp:txXfrm>
        <a:off x="4659801" y="2692818"/>
        <a:ext cx="1281998" cy="6409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E5D572-DF59-48C0-A523-E9BA7F18670D}">
      <dsp:nvSpPr>
        <dsp:cNvPr id="0" name=""/>
        <dsp:cNvSpPr/>
      </dsp:nvSpPr>
      <dsp:spPr>
        <a:xfrm>
          <a:off x="4851388" y="3326006"/>
          <a:ext cx="2362306" cy="2438721"/>
        </a:xfrm>
        <a:prstGeom prst="ellipse">
          <a:avLst/>
        </a:prstGeom>
        <a:solidFill>
          <a:srgbClr val="92D050"/>
        </a:solidFill>
        <a:ln w="53975" cap="flat" cmpd="dbl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1" kern="1200" dirty="0"/>
            <a:t> МЕРЫ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b="1" kern="1200" dirty="0"/>
            <a:t>ПОДДЕРЖКИ</a:t>
          </a:r>
        </a:p>
      </dsp:txBody>
      <dsp:txXfrm>
        <a:off x="5197340" y="3683148"/>
        <a:ext cx="1670402" cy="1724437"/>
      </dsp:txXfrm>
    </dsp:sp>
    <dsp:sp modelId="{E39BD511-B2AC-4F3E-82FF-6FA5E2A2A1A8}">
      <dsp:nvSpPr>
        <dsp:cNvPr id="0" name=""/>
        <dsp:cNvSpPr/>
      </dsp:nvSpPr>
      <dsp:spPr>
        <a:xfrm rot="217670">
          <a:off x="7209448" y="4673698"/>
          <a:ext cx="2020636" cy="20689"/>
        </a:xfrm>
        <a:custGeom>
          <a:avLst/>
          <a:gdLst/>
          <a:ahLst/>
          <a:cxnLst/>
          <a:rect l="0" t="0" r="0" b="0"/>
          <a:pathLst>
            <a:path>
              <a:moveTo>
                <a:pt x="0" y="10344"/>
              </a:moveTo>
              <a:lnTo>
                <a:pt x="2020636" y="1034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kern="1200"/>
        </a:p>
      </dsp:txBody>
      <dsp:txXfrm>
        <a:off x="8169250" y="4633527"/>
        <a:ext cx="101031" cy="101031"/>
      </dsp:txXfrm>
    </dsp:sp>
    <dsp:sp modelId="{6EBC2562-57F0-4CA1-9AB9-432C1AF5DF67}">
      <dsp:nvSpPr>
        <dsp:cNvPr id="0" name=""/>
        <dsp:cNvSpPr/>
      </dsp:nvSpPr>
      <dsp:spPr>
        <a:xfrm>
          <a:off x="9225647" y="3683625"/>
          <a:ext cx="2318974" cy="2275414"/>
        </a:xfrm>
        <a:prstGeom prst="ellipse">
          <a:avLst/>
        </a:prstGeom>
        <a:solidFill>
          <a:schemeClr val="accent1">
            <a:lumMod val="75000"/>
            <a:alpha val="73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50" b="1" kern="1200" dirty="0"/>
            <a:t>Информационно-консультационная поддержка</a:t>
          </a:r>
        </a:p>
      </dsp:txBody>
      <dsp:txXfrm>
        <a:off x="9565253" y="4016852"/>
        <a:ext cx="1639762" cy="1608960"/>
      </dsp:txXfrm>
    </dsp:sp>
    <dsp:sp modelId="{0AAEE6B0-F93F-4CF1-9D59-7E59FD58070F}">
      <dsp:nvSpPr>
        <dsp:cNvPr id="0" name=""/>
        <dsp:cNvSpPr/>
      </dsp:nvSpPr>
      <dsp:spPr>
        <a:xfrm rot="20418112">
          <a:off x="7090864" y="3803561"/>
          <a:ext cx="1969561" cy="20689"/>
        </a:xfrm>
        <a:custGeom>
          <a:avLst/>
          <a:gdLst/>
          <a:ahLst/>
          <a:cxnLst/>
          <a:rect l="0" t="0" r="0" b="0"/>
          <a:pathLst>
            <a:path>
              <a:moveTo>
                <a:pt x="0" y="10344"/>
              </a:moveTo>
              <a:lnTo>
                <a:pt x="1969561" y="1034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kern="1200"/>
        </a:p>
      </dsp:txBody>
      <dsp:txXfrm>
        <a:off x="8026406" y="3764666"/>
        <a:ext cx="98478" cy="98478"/>
      </dsp:txXfrm>
    </dsp:sp>
    <dsp:sp modelId="{F03ACC5E-C387-4B3C-888D-92568AC3B257}">
      <dsp:nvSpPr>
        <dsp:cNvPr id="0" name=""/>
        <dsp:cNvSpPr/>
      </dsp:nvSpPr>
      <dsp:spPr>
        <a:xfrm>
          <a:off x="8938715" y="2075682"/>
          <a:ext cx="2129017" cy="2096243"/>
        </a:xfrm>
        <a:prstGeom prst="ellipse">
          <a:avLst/>
        </a:prstGeom>
        <a:solidFill>
          <a:schemeClr val="accent1">
            <a:lumMod val="75000"/>
            <a:alpha val="64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/>
            <a:t>Имущественная поддержка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/>
            <a:t>(аренда)</a:t>
          </a:r>
        </a:p>
      </dsp:txBody>
      <dsp:txXfrm>
        <a:off x="9250502" y="2382670"/>
        <a:ext cx="1505443" cy="1482267"/>
      </dsp:txXfrm>
    </dsp:sp>
    <dsp:sp modelId="{8DFA5ABF-BB26-42D4-A024-AB03E33C26E0}">
      <dsp:nvSpPr>
        <dsp:cNvPr id="0" name=""/>
        <dsp:cNvSpPr/>
      </dsp:nvSpPr>
      <dsp:spPr>
        <a:xfrm rot="18899291">
          <a:off x="6639534" y="3104257"/>
          <a:ext cx="1646363" cy="20689"/>
        </a:xfrm>
        <a:custGeom>
          <a:avLst/>
          <a:gdLst/>
          <a:ahLst/>
          <a:cxnLst/>
          <a:rect l="0" t="0" r="0" b="0"/>
          <a:pathLst>
            <a:path>
              <a:moveTo>
                <a:pt x="0" y="10344"/>
              </a:moveTo>
              <a:lnTo>
                <a:pt x="1646363" y="1034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7421557" y="3073443"/>
        <a:ext cx="82318" cy="82318"/>
      </dsp:txXfrm>
    </dsp:sp>
    <dsp:sp modelId="{92992E4C-F6ED-4B14-9BCE-C4F1E1BCDF7C}">
      <dsp:nvSpPr>
        <dsp:cNvPr id="0" name=""/>
        <dsp:cNvSpPr/>
      </dsp:nvSpPr>
      <dsp:spPr>
        <a:xfrm>
          <a:off x="7739663" y="638250"/>
          <a:ext cx="2163941" cy="2233747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Предоставление налоговых льгот </a:t>
          </a:r>
        </a:p>
      </dsp:txBody>
      <dsp:txXfrm>
        <a:off x="8056565" y="965375"/>
        <a:ext cx="1530137" cy="1579497"/>
      </dsp:txXfrm>
    </dsp:sp>
    <dsp:sp modelId="{5CE0C98A-B898-486D-8BCA-7FAB953EEF1B}">
      <dsp:nvSpPr>
        <dsp:cNvPr id="0" name=""/>
        <dsp:cNvSpPr/>
      </dsp:nvSpPr>
      <dsp:spPr>
        <a:xfrm rot="17244320">
          <a:off x="5973428" y="2799284"/>
          <a:ext cx="1206475" cy="20689"/>
        </a:xfrm>
        <a:custGeom>
          <a:avLst/>
          <a:gdLst/>
          <a:ahLst/>
          <a:cxnLst/>
          <a:rect l="0" t="0" r="0" b="0"/>
          <a:pathLst>
            <a:path>
              <a:moveTo>
                <a:pt x="0" y="10344"/>
              </a:moveTo>
              <a:lnTo>
                <a:pt x="1206475" y="1034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6546504" y="2779466"/>
        <a:ext cx="60323" cy="60323"/>
      </dsp:txXfrm>
    </dsp:sp>
    <dsp:sp modelId="{240A49F1-B734-473E-83BE-0C3C3346E959}">
      <dsp:nvSpPr>
        <dsp:cNvPr id="0" name=""/>
        <dsp:cNvSpPr/>
      </dsp:nvSpPr>
      <dsp:spPr>
        <a:xfrm>
          <a:off x="5969540" y="76785"/>
          <a:ext cx="2235950" cy="2206507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Предоставление самостоятельных мер финансовой поддержки</a:t>
          </a:r>
        </a:p>
      </dsp:txBody>
      <dsp:txXfrm>
        <a:off x="6296987" y="399920"/>
        <a:ext cx="1581056" cy="1560237"/>
      </dsp:txXfrm>
    </dsp:sp>
    <dsp:sp modelId="{3E42F8F9-6F78-4996-82E4-92D0B4AC579B}">
      <dsp:nvSpPr>
        <dsp:cNvPr id="0" name=""/>
        <dsp:cNvSpPr/>
      </dsp:nvSpPr>
      <dsp:spPr>
        <a:xfrm rot="15294322">
          <a:off x="5105219" y="2892705"/>
          <a:ext cx="968710" cy="20689"/>
        </a:xfrm>
        <a:custGeom>
          <a:avLst/>
          <a:gdLst/>
          <a:ahLst/>
          <a:cxnLst/>
          <a:rect l="0" t="0" r="0" b="0"/>
          <a:pathLst>
            <a:path>
              <a:moveTo>
                <a:pt x="0" y="10344"/>
              </a:moveTo>
              <a:lnTo>
                <a:pt x="968710" y="1034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5565357" y="2878832"/>
        <a:ext cx="48435" cy="48435"/>
      </dsp:txXfrm>
    </dsp:sp>
    <dsp:sp modelId="{19E1EBEC-BDA1-43ED-B339-55E87F4FDB4D}">
      <dsp:nvSpPr>
        <dsp:cNvPr id="0" name=""/>
        <dsp:cNvSpPr/>
      </dsp:nvSpPr>
      <dsp:spPr>
        <a:xfrm>
          <a:off x="3887830" y="76778"/>
          <a:ext cx="2525144" cy="2396034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Участие в софинансировании мер государственной и муниципальной поддержки </a:t>
          </a:r>
        </a:p>
      </dsp:txBody>
      <dsp:txXfrm>
        <a:off x="4257629" y="427669"/>
        <a:ext cx="1785546" cy="1694252"/>
      </dsp:txXfrm>
    </dsp:sp>
    <dsp:sp modelId="{B23B601B-8E2E-47C6-8124-A4CE2C1C6CE5}">
      <dsp:nvSpPr>
        <dsp:cNvPr id="0" name=""/>
        <dsp:cNvSpPr/>
      </dsp:nvSpPr>
      <dsp:spPr>
        <a:xfrm rot="13277465">
          <a:off x="3871518" y="3269648"/>
          <a:ext cx="1440450" cy="20689"/>
        </a:xfrm>
        <a:custGeom>
          <a:avLst/>
          <a:gdLst/>
          <a:ahLst/>
          <a:cxnLst/>
          <a:rect l="0" t="0" r="0" b="0"/>
          <a:pathLst>
            <a:path>
              <a:moveTo>
                <a:pt x="0" y="10344"/>
              </a:moveTo>
              <a:lnTo>
                <a:pt x="1440450" y="1034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 rot="10800000">
        <a:off x="4555732" y="3243982"/>
        <a:ext cx="72022" cy="72022"/>
      </dsp:txXfrm>
    </dsp:sp>
    <dsp:sp modelId="{3656F029-0F16-462D-A131-2FD466110EEB}">
      <dsp:nvSpPr>
        <dsp:cNvPr id="0" name=""/>
        <dsp:cNvSpPr/>
      </dsp:nvSpPr>
      <dsp:spPr>
        <a:xfrm>
          <a:off x="1971844" y="837025"/>
          <a:ext cx="2374798" cy="2369761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Участие в процессе  предоставления государственных гарантий </a:t>
          </a:r>
        </a:p>
      </dsp:txBody>
      <dsp:txXfrm>
        <a:off x="2319625" y="1184068"/>
        <a:ext cx="1679236" cy="1675675"/>
      </dsp:txXfrm>
    </dsp:sp>
    <dsp:sp modelId="{71463CA7-EA27-47EF-9F27-AD2AFFB79C9E}">
      <dsp:nvSpPr>
        <dsp:cNvPr id="0" name=""/>
        <dsp:cNvSpPr/>
      </dsp:nvSpPr>
      <dsp:spPr>
        <a:xfrm rot="11691930">
          <a:off x="2953853" y="3978976"/>
          <a:ext cx="1967670" cy="20689"/>
        </a:xfrm>
        <a:custGeom>
          <a:avLst/>
          <a:gdLst/>
          <a:ahLst/>
          <a:cxnLst/>
          <a:rect l="0" t="0" r="0" b="0"/>
          <a:pathLst>
            <a:path>
              <a:moveTo>
                <a:pt x="0" y="10344"/>
              </a:moveTo>
              <a:lnTo>
                <a:pt x="1967670" y="1034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700" kern="1200"/>
        </a:p>
      </dsp:txBody>
      <dsp:txXfrm rot="10800000">
        <a:off x="3888497" y="3940129"/>
        <a:ext cx="98383" cy="98383"/>
      </dsp:txXfrm>
    </dsp:sp>
    <dsp:sp modelId="{A3197955-1014-4AE6-8EF3-A2A1286CF540}">
      <dsp:nvSpPr>
        <dsp:cNvPr id="0" name=""/>
        <dsp:cNvSpPr/>
      </dsp:nvSpPr>
      <dsp:spPr>
        <a:xfrm>
          <a:off x="777902" y="2311391"/>
          <a:ext cx="2245554" cy="2274473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Предоставление результатов опросов </a:t>
          </a:r>
          <a:r>
            <a:rPr lang="ru-RU" sz="1100" kern="1200" dirty="0"/>
            <a:t> </a:t>
          </a:r>
        </a:p>
      </dsp:txBody>
      <dsp:txXfrm>
        <a:off x="1106756" y="2644480"/>
        <a:ext cx="1587846" cy="1608295"/>
      </dsp:txXfrm>
    </dsp:sp>
    <dsp:sp modelId="{032CF90D-B18A-4139-BAA8-8F4D5B1C4663}">
      <dsp:nvSpPr>
        <dsp:cNvPr id="0" name=""/>
        <dsp:cNvSpPr/>
      </dsp:nvSpPr>
      <dsp:spPr>
        <a:xfrm rot="10553356">
          <a:off x="2554214" y="4702251"/>
          <a:ext cx="2302987" cy="20689"/>
        </a:xfrm>
        <a:custGeom>
          <a:avLst/>
          <a:gdLst/>
          <a:ahLst/>
          <a:cxnLst/>
          <a:rect l="0" t="0" r="0" b="0"/>
          <a:pathLst>
            <a:path>
              <a:moveTo>
                <a:pt x="0" y="10344"/>
              </a:moveTo>
              <a:lnTo>
                <a:pt x="2302987" y="1034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800" kern="1200"/>
        </a:p>
      </dsp:txBody>
      <dsp:txXfrm rot="10800000">
        <a:off x="3648133" y="4655020"/>
        <a:ext cx="115149" cy="115149"/>
      </dsp:txXfrm>
    </dsp:sp>
    <dsp:sp modelId="{EB311601-588C-49BF-BD61-3D55495199B5}">
      <dsp:nvSpPr>
        <dsp:cNvPr id="0" name=""/>
        <dsp:cNvSpPr/>
      </dsp:nvSpPr>
      <dsp:spPr>
        <a:xfrm>
          <a:off x="378647" y="3800617"/>
          <a:ext cx="2181429" cy="2145404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Ускорение административных процедур </a:t>
          </a:r>
        </a:p>
      </dsp:txBody>
      <dsp:txXfrm>
        <a:off x="698110" y="4114804"/>
        <a:ext cx="1542503" cy="15170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5AAC10-FFA7-444D-863A-CF18EF8CB8A4}">
      <dsp:nvSpPr>
        <dsp:cNvPr id="0" name=""/>
        <dsp:cNvSpPr/>
      </dsp:nvSpPr>
      <dsp:spPr>
        <a:xfrm>
          <a:off x="1060588" y="2318762"/>
          <a:ext cx="576892" cy="16488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8446" y="0"/>
              </a:lnTo>
              <a:lnTo>
                <a:pt x="288446" y="1648893"/>
              </a:lnTo>
              <a:lnTo>
                <a:pt x="576892" y="16488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/>
        </a:p>
      </dsp:txBody>
      <dsp:txXfrm>
        <a:off x="1305362" y="3099536"/>
        <a:ext cx="87344" cy="87344"/>
      </dsp:txXfrm>
    </dsp:sp>
    <dsp:sp modelId="{0C37C5AA-C7CC-41E4-AE0A-D6120AC61A41}">
      <dsp:nvSpPr>
        <dsp:cNvPr id="0" name=""/>
        <dsp:cNvSpPr/>
      </dsp:nvSpPr>
      <dsp:spPr>
        <a:xfrm>
          <a:off x="1060588" y="2318762"/>
          <a:ext cx="576892" cy="5496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8446" y="0"/>
              </a:lnTo>
              <a:lnTo>
                <a:pt x="288446" y="549631"/>
              </a:lnTo>
              <a:lnTo>
                <a:pt x="576892" y="54963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329115" y="2573657"/>
        <a:ext cx="39840" cy="39840"/>
      </dsp:txXfrm>
    </dsp:sp>
    <dsp:sp modelId="{E15D4E6D-130A-468C-8F8A-432EC8AFF7EF}">
      <dsp:nvSpPr>
        <dsp:cNvPr id="0" name=""/>
        <dsp:cNvSpPr/>
      </dsp:nvSpPr>
      <dsp:spPr>
        <a:xfrm>
          <a:off x="1060588" y="1769131"/>
          <a:ext cx="576892" cy="549631"/>
        </a:xfrm>
        <a:custGeom>
          <a:avLst/>
          <a:gdLst/>
          <a:ahLst/>
          <a:cxnLst/>
          <a:rect l="0" t="0" r="0" b="0"/>
          <a:pathLst>
            <a:path>
              <a:moveTo>
                <a:pt x="0" y="549631"/>
              </a:moveTo>
              <a:lnTo>
                <a:pt x="288446" y="549631"/>
              </a:lnTo>
              <a:lnTo>
                <a:pt x="288446" y="0"/>
              </a:lnTo>
              <a:lnTo>
                <a:pt x="576892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329115" y="2024026"/>
        <a:ext cx="39840" cy="39840"/>
      </dsp:txXfrm>
    </dsp:sp>
    <dsp:sp modelId="{165BC122-90CF-47BF-AF62-461924A09659}">
      <dsp:nvSpPr>
        <dsp:cNvPr id="0" name=""/>
        <dsp:cNvSpPr/>
      </dsp:nvSpPr>
      <dsp:spPr>
        <a:xfrm>
          <a:off x="1060588" y="669869"/>
          <a:ext cx="576892" cy="1648893"/>
        </a:xfrm>
        <a:custGeom>
          <a:avLst/>
          <a:gdLst/>
          <a:ahLst/>
          <a:cxnLst/>
          <a:rect l="0" t="0" r="0" b="0"/>
          <a:pathLst>
            <a:path>
              <a:moveTo>
                <a:pt x="0" y="1648893"/>
              </a:moveTo>
              <a:lnTo>
                <a:pt x="288446" y="1648893"/>
              </a:lnTo>
              <a:lnTo>
                <a:pt x="288446" y="0"/>
              </a:lnTo>
              <a:lnTo>
                <a:pt x="576892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00" kern="1200"/>
        </a:p>
      </dsp:txBody>
      <dsp:txXfrm>
        <a:off x="1305362" y="1450643"/>
        <a:ext cx="87344" cy="87344"/>
      </dsp:txXfrm>
    </dsp:sp>
    <dsp:sp modelId="{18383A2E-F142-48CA-B35C-64B15223770C}">
      <dsp:nvSpPr>
        <dsp:cNvPr id="0" name=""/>
        <dsp:cNvSpPr/>
      </dsp:nvSpPr>
      <dsp:spPr>
        <a:xfrm rot="16200000">
          <a:off x="-1693351" y="1879057"/>
          <a:ext cx="4628471" cy="879409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b="1" kern="1200" dirty="0">
              <a:solidFill>
                <a:schemeClr val="bg2">
                  <a:lumMod val="50000"/>
                </a:schemeClr>
              </a:solidFill>
            </a:rPr>
            <a:t>ГОСУДАРСТВЕННО-ЧАСТНОЕ ПАРТНЕРСТВО</a:t>
          </a:r>
        </a:p>
      </dsp:txBody>
      <dsp:txXfrm>
        <a:off x="-1693351" y="1879057"/>
        <a:ext cx="4628471" cy="879409"/>
      </dsp:txXfrm>
    </dsp:sp>
    <dsp:sp modelId="{6F46FACD-7618-4EB6-82BD-8E30494596D4}">
      <dsp:nvSpPr>
        <dsp:cNvPr id="0" name=""/>
        <dsp:cNvSpPr/>
      </dsp:nvSpPr>
      <dsp:spPr>
        <a:xfrm>
          <a:off x="1637481" y="230164"/>
          <a:ext cx="2884463" cy="879409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solidFill>
                <a:schemeClr val="bg2">
                  <a:lumMod val="50000"/>
                </a:schemeClr>
              </a:solidFill>
            </a:rPr>
            <a:t>   </a:t>
          </a:r>
          <a:r>
            <a:rPr lang="ru-RU" sz="2000" b="1" kern="1200" dirty="0">
              <a:solidFill>
                <a:schemeClr val="bg2">
                  <a:lumMod val="50000"/>
                </a:schemeClr>
              </a:solidFill>
            </a:rPr>
            <a:t>ЖКХ</a:t>
          </a:r>
        </a:p>
      </dsp:txBody>
      <dsp:txXfrm>
        <a:off x="1637481" y="230164"/>
        <a:ext cx="2884463" cy="879409"/>
      </dsp:txXfrm>
    </dsp:sp>
    <dsp:sp modelId="{97CADDAE-F883-46F9-B337-715570F5BA47}">
      <dsp:nvSpPr>
        <dsp:cNvPr id="0" name=""/>
        <dsp:cNvSpPr/>
      </dsp:nvSpPr>
      <dsp:spPr>
        <a:xfrm>
          <a:off x="1637481" y="1329426"/>
          <a:ext cx="2884463" cy="879409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bg2">
                  <a:lumMod val="50000"/>
                </a:schemeClr>
              </a:solidFill>
            </a:rPr>
            <a:t>   </a:t>
          </a:r>
          <a:r>
            <a:rPr lang="ru-RU" sz="2000" b="1" kern="1200" dirty="0">
              <a:solidFill>
                <a:schemeClr val="bg2">
                  <a:lumMod val="50000"/>
                </a:schemeClr>
              </a:solidFill>
            </a:rPr>
            <a:t>СОЦИАЛЬНАЯ СФЕРА</a:t>
          </a:r>
        </a:p>
      </dsp:txBody>
      <dsp:txXfrm>
        <a:off x="1637481" y="1329426"/>
        <a:ext cx="2884463" cy="879409"/>
      </dsp:txXfrm>
    </dsp:sp>
    <dsp:sp modelId="{07C8BE1D-0943-48D6-8B2A-C350C69E5478}">
      <dsp:nvSpPr>
        <dsp:cNvPr id="0" name=""/>
        <dsp:cNvSpPr/>
      </dsp:nvSpPr>
      <dsp:spPr>
        <a:xfrm>
          <a:off x="1637481" y="2428688"/>
          <a:ext cx="3200946" cy="879409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ru-RU" sz="2000" kern="1200" dirty="0">
              <a:solidFill>
                <a:schemeClr val="bg2">
                  <a:lumMod val="50000"/>
                </a:schemeClr>
              </a:solidFill>
            </a:rPr>
            <a:t>  </a:t>
          </a:r>
          <a:r>
            <a:rPr lang="ru-RU" sz="2000" b="1" kern="1200" dirty="0">
              <a:solidFill>
                <a:schemeClr val="bg2">
                  <a:lumMod val="50000"/>
                </a:schemeClr>
              </a:solidFill>
            </a:rPr>
            <a:t>ТОРГОВО-ЯРМАРОЧНЫЙ  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ru-RU" sz="2000" b="1" kern="1200" dirty="0">
              <a:solidFill>
                <a:schemeClr val="bg2">
                  <a:lumMod val="50000"/>
                </a:schemeClr>
              </a:solidFill>
            </a:rPr>
            <a:t>  КОМПЛЕКС</a:t>
          </a:r>
        </a:p>
      </dsp:txBody>
      <dsp:txXfrm>
        <a:off x="1637481" y="2428688"/>
        <a:ext cx="3200946" cy="879409"/>
      </dsp:txXfrm>
    </dsp:sp>
    <dsp:sp modelId="{A3F6D386-ABFC-4F02-AF5B-ED3ADDE9A179}">
      <dsp:nvSpPr>
        <dsp:cNvPr id="0" name=""/>
        <dsp:cNvSpPr/>
      </dsp:nvSpPr>
      <dsp:spPr>
        <a:xfrm>
          <a:off x="1637481" y="3527950"/>
          <a:ext cx="2884463" cy="879409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500" b="1" kern="1200" dirty="0">
              <a:solidFill>
                <a:schemeClr val="bg2">
                  <a:lumMod val="50000"/>
                </a:schemeClr>
              </a:solidFill>
            </a:rPr>
            <a:t>   </a:t>
          </a:r>
          <a:r>
            <a:rPr lang="ru-RU" sz="2000" b="1" kern="1200" dirty="0">
              <a:solidFill>
                <a:schemeClr val="bg2">
                  <a:lumMod val="50000"/>
                </a:schemeClr>
              </a:solidFill>
            </a:rPr>
            <a:t>СЕРВИСНАЯ  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>
              <a:solidFill>
                <a:schemeClr val="bg2">
                  <a:lumMod val="50000"/>
                </a:schemeClr>
              </a:solidFill>
            </a:rPr>
            <a:t>  ЭКОНОМИКА  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 dirty="0">
              <a:solidFill>
                <a:schemeClr val="bg2">
                  <a:lumMod val="50000"/>
                </a:schemeClr>
              </a:solidFill>
            </a:rPr>
            <a:t>  ПОСЕЛЕНИЯ</a:t>
          </a:r>
        </a:p>
      </dsp:txBody>
      <dsp:txXfrm>
        <a:off x="1637481" y="3527950"/>
        <a:ext cx="2884463" cy="8794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0.45267</cdr:x>
      <cdr:y>0.37525</cdr:y>
    </cdr:from>
    <cdr:to>
      <cdr:x>0.63332</cdr:x>
      <cdr:y>0.72242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6A39007-BB0B-43C0-8948-ED5B42BCB62C}"/>
            </a:ext>
          </a:extLst>
        </cdr:cNvPr>
        <cdr:cNvSpPr txBox="1"/>
      </cdr:nvSpPr>
      <cdr:spPr>
        <a:xfrm xmlns:a="http://schemas.openxmlformats.org/drawingml/2006/main">
          <a:off x="2291239" y="988365"/>
          <a:ext cx="914383" cy="9144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30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rPr>
            <a:t>49</a:t>
          </a:r>
          <a:r>
            <a:rPr lang="en-US" sz="30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rPr>
            <a:t> </a:t>
          </a:r>
          <a:r>
            <a:rPr lang="en-US" sz="15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rPr>
            <a:t>%</a:t>
          </a:r>
          <a:r>
            <a:rPr lang="en-US" sz="30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rPr>
            <a:t> </a:t>
          </a:r>
          <a:endParaRPr lang="ru-RU" sz="3000" b="1" dirty="0">
            <a:solidFill>
              <a:schemeClr val="bg1"/>
            </a:solidFill>
            <a:latin typeface="Helvetica" panose="020B0604020202020204" pitchFamily="34" charset="0"/>
            <a:cs typeface="Helvetica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0.54598</cdr:x>
      <cdr:y>0.53547</cdr:y>
    </cdr:from>
    <cdr:to>
      <cdr:x>0.75686</cdr:x>
      <cdr:y>0.77762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3CD1CB75-5BE1-4FE1-AE67-CF93DD669176}"/>
            </a:ext>
          </a:extLst>
        </cdr:cNvPr>
        <cdr:cNvSpPr txBox="1"/>
      </cdr:nvSpPr>
      <cdr:spPr>
        <a:xfrm xmlns:a="http://schemas.openxmlformats.org/drawingml/2006/main">
          <a:off x="2811150" y="2397957"/>
          <a:ext cx="1085775" cy="10844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35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rPr>
            <a:t>83</a:t>
          </a:r>
          <a:r>
            <a:rPr lang="ru-RU" sz="20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rPr>
            <a:t> %</a:t>
          </a:r>
        </a:p>
      </cdr:txBody>
    </cdr:sp>
  </cdr:relSizeAnchor>
  <cdr:relSizeAnchor xmlns:cdr="http://schemas.openxmlformats.org/drawingml/2006/chartDrawing">
    <cdr:from>
      <cdr:x>0.33473</cdr:x>
      <cdr:y>0.31102</cdr:y>
    </cdr:from>
    <cdr:to>
      <cdr:x>0.54561</cdr:x>
      <cdr:y>0.55317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9D1000CD-9149-4B5B-B485-41CEF01AD322}"/>
            </a:ext>
          </a:extLst>
        </cdr:cNvPr>
        <cdr:cNvSpPr txBox="1"/>
      </cdr:nvSpPr>
      <cdr:spPr>
        <a:xfrm xmlns:a="http://schemas.openxmlformats.org/drawingml/2006/main">
          <a:off x="1451429" y="117444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rPr>
            <a:t>17 %</a:t>
          </a:r>
        </a:p>
      </cdr:txBody>
    </cdr:sp>
  </cdr:relSizeAnchor>
  <cdr:relSizeAnchor xmlns:cdr="http://schemas.openxmlformats.org/drawingml/2006/chartDrawing">
    <cdr:from>
      <cdr:x>0.55283</cdr:x>
      <cdr:y>0.65584</cdr:y>
    </cdr:from>
    <cdr:to>
      <cdr:x>0.73042</cdr:x>
      <cdr:y>0.86002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91820D31-FCB0-46FB-A1B5-D76227BECA0A}"/>
            </a:ext>
          </a:extLst>
        </cdr:cNvPr>
        <cdr:cNvSpPr txBox="1"/>
      </cdr:nvSpPr>
      <cdr:spPr>
        <a:xfrm xmlns:a="http://schemas.openxmlformats.org/drawingml/2006/main">
          <a:off x="2846401" y="2937024"/>
          <a:ext cx="914372" cy="9143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30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rPr>
            <a:t>ДА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0.65853</cdr:x>
      <cdr:y>0.38436</cdr:y>
    </cdr:from>
    <cdr:to>
      <cdr:x>0.83478</cdr:x>
      <cdr:y>0.65891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F0415E8-21AB-4994-B972-6AD30BC7BE7F}"/>
            </a:ext>
          </a:extLst>
        </cdr:cNvPr>
        <cdr:cNvSpPr txBox="1"/>
      </cdr:nvSpPr>
      <cdr:spPr>
        <a:xfrm xmlns:a="http://schemas.openxmlformats.org/drawingml/2006/main">
          <a:off x="3416608" y="128012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dirty="0"/>
            <a:t> </a:t>
          </a:r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708B4B-5C08-4D81-945B-BEF6C10F0C65}" type="datetimeFigureOut">
              <a:rPr lang="ru-RU" smtClean="0"/>
              <a:t>13.10.2017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202352-71CF-41BA-965F-05E578939D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05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F52CF-5F90-49CA-A588-663FCE0C886C}" type="datetimeFigureOut">
              <a:rPr lang="ru-RU" smtClean="0"/>
              <a:t>13.10.2017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110D-9460-44E3-AD81-B810330A0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200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F52CF-5F90-49CA-A588-663FCE0C886C}" type="datetimeFigureOut">
              <a:rPr lang="ru-RU" smtClean="0"/>
              <a:t>13.10.2017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110D-9460-44E3-AD81-B810330A0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622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F52CF-5F90-49CA-A588-663FCE0C886C}" type="datetimeFigureOut">
              <a:rPr lang="ru-RU" smtClean="0"/>
              <a:t>13.10.2017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110D-9460-44E3-AD81-B810330A0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038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F52CF-5F90-49CA-A588-663FCE0C886C}" type="datetimeFigureOut">
              <a:rPr lang="ru-RU" smtClean="0"/>
              <a:t>13.10.2017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110D-9460-44E3-AD81-B810330A0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924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F52CF-5F90-49CA-A588-663FCE0C886C}" type="datetimeFigureOut">
              <a:rPr lang="ru-RU" smtClean="0"/>
              <a:t>13.10.2017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110D-9460-44E3-AD81-B810330A0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565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F52CF-5F90-49CA-A588-663FCE0C886C}" type="datetimeFigureOut">
              <a:rPr lang="ru-RU" smtClean="0"/>
              <a:t>13.10.2017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110D-9460-44E3-AD81-B810330A0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447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F52CF-5F90-49CA-A588-663FCE0C886C}" type="datetimeFigureOut">
              <a:rPr lang="ru-RU" smtClean="0"/>
              <a:t>13.10.2017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110D-9460-44E3-AD81-B810330A0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054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F52CF-5F90-49CA-A588-663FCE0C886C}" type="datetimeFigureOut">
              <a:rPr lang="ru-RU" smtClean="0"/>
              <a:t>13.10.2017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110D-9460-44E3-AD81-B810330A0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08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F52CF-5F90-49CA-A588-663FCE0C886C}" type="datetimeFigureOut">
              <a:rPr lang="ru-RU" smtClean="0"/>
              <a:t>13.10.2017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110D-9460-44E3-AD81-B810330A0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568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F52CF-5F90-49CA-A588-663FCE0C886C}" type="datetimeFigureOut">
              <a:rPr lang="ru-RU" smtClean="0"/>
              <a:t>13.10.2017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110D-9460-44E3-AD81-B810330A0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592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F52CF-5F90-49CA-A588-663FCE0C886C}" type="datetimeFigureOut">
              <a:rPr lang="ru-RU" smtClean="0"/>
              <a:t>13.10.2017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E110D-9460-44E3-AD81-B810330A0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82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F52CF-5F90-49CA-A588-663FCE0C886C}" type="datetimeFigureOut">
              <a:rPr lang="ru-RU" smtClean="0"/>
              <a:t>13.10.2017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E110D-9460-44E3-AD81-B810330A06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109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chart" Target="../charts/chart8.xml"/><Relationship Id="rId7" Type="http://schemas.openxmlformats.org/officeDocument/2006/relationships/image" Target="../media/image53.sv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chart" Target="../charts/chart10.xml"/><Relationship Id="rId4" Type="http://schemas.openxmlformats.org/officeDocument/2006/relationships/chart" Target="../charts/chart9.xml"/><Relationship Id="rId9" Type="http://schemas.openxmlformats.org/officeDocument/2006/relationships/image" Target="../media/image55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7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13.png"/><Relationship Id="rId7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Relationship Id="rId9" Type="http://schemas.openxmlformats.org/officeDocument/2006/relationships/chart" Target="../charts/char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19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84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87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86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30.png"/><Relationship Id="rId3" Type="http://schemas.openxmlformats.org/officeDocument/2006/relationships/image" Target="../media/image28.JP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33.jpg"/><Relationship Id="rId5" Type="http://schemas.openxmlformats.org/officeDocument/2006/relationships/image" Target="../media/image30.jpeg"/><Relationship Id="rId10" Type="http://schemas.openxmlformats.org/officeDocument/2006/relationships/image" Target="../media/image32.jpeg"/><Relationship Id="rId4" Type="http://schemas.openxmlformats.org/officeDocument/2006/relationships/image" Target="../media/image29.jpe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7.jpg"/><Relationship Id="rId7" Type="http://schemas.openxmlformats.org/officeDocument/2006/relationships/image" Target="../media/image40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1D786BB-516C-4973-A6B4-A944F29ABBF8}"/>
              </a:ext>
            </a:extLst>
          </p:cNvPr>
          <p:cNvSpPr/>
          <p:nvPr/>
        </p:nvSpPr>
        <p:spPr>
          <a:xfrm>
            <a:off x="1819026" y="5328055"/>
            <a:ext cx="10372974" cy="1295399"/>
          </a:xfrm>
          <a:prstGeom prst="rect">
            <a:avLst/>
          </a:prstGeom>
          <a:solidFill>
            <a:schemeClr val="bg1"/>
          </a:solidFill>
          <a:ln w="34925">
            <a:solidFill>
              <a:srgbClr val="3C7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ru-RU" sz="3500" b="1" dirty="0">
                <a:solidFill>
                  <a:srgbClr val="3C77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Первый агропромышленный парк </a:t>
            </a:r>
          </a:p>
          <a:p>
            <a:pPr lvl="1" algn="ctr"/>
            <a:r>
              <a:rPr lang="ru-RU" sz="3500" b="1" dirty="0">
                <a:solidFill>
                  <a:srgbClr val="3C77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в Республике Коми</a:t>
            </a:r>
            <a:r>
              <a:rPr lang="ru-RU" sz="2000" dirty="0">
                <a:solidFill>
                  <a:srgbClr val="3C77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6C350EF-3533-4D94-BE72-80B46C739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542" y="162185"/>
            <a:ext cx="2914650" cy="89535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6B92ED2-2332-4C44-A24E-3F5BF2DE592E}"/>
              </a:ext>
            </a:extLst>
          </p:cNvPr>
          <p:cNvSpPr/>
          <p:nvPr/>
        </p:nvSpPr>
        <p:spPr>
          <a:xfrm>
            <a:off x="3955349" y="2620728"/>
            <a:ext cx="4281301" cy="116955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ЖЕШАРТ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372BE73-67F1-46A4-AB8B-E94DB811D5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070"/>
            <a:ext cx="5281613" cy="1450949"/>
          </a:xfrm>
          <a:prstGeom prst="rect">
            <a:avLst/>
          </a:prstGeom>
          <a:solidFill>
            <a:schemeClr val="bg1"/>
          </a:solidFill>
          <a:effectLst>
            <a:softEdge rad="317500"/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31E14C0-C22C-420D-8ACD-60C3CACF695F}"/>
              </a:ext>
            </a:extLst>
          </p:cNvPr>
          <p:cNvSpPr/>
          <p:nvPr/>
        </p:nvSpPr>
        <p:spPr>
          <a:xfrm>
            <a:off x="1610743" y="371333"/>
            <a:ext cx="295420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b="1" dirty="0">
                <a:ln w="6350" cmpd="dbl">
                  <a:solidFill>
                    <a:schemeClr val="bg1"/>
                  </a:solidFill>
                  <a:prstDash val="solid"/>
                </a:ln>
                <a:solidFill>
                  <a:srgbClr val="951A1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Республика Коми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82711E1-D457-4891-BE09-AC283C455DDE}"/>
              </a:ext>
            </a:extLst>
          </p:cNvPr>
          <p:cNvSpPr/>
          <p:nvPr/>
        </p:nvSpPr>
        <p:spPr>
          <a:xfrm>
            <a:off x="-1" y="5328055"/>
            <a:ext cx="1757181" cy="129921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3F947A-4F3B-4537-8ACA-3C935A7785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643" y="276485"/>
            <a:ext cx="301942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4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Блок-схема: процесс 23">
            <a:extLst>
              <a:ext uri="{FF2B5EF4-FFF2-40B4-BE49-F238E27FC236}">
                <a16:creationId xmlns:a16="http://schemas.microsoft.com/office/drawing/2014/main" id="{8746B6EA-B3F8-4AFC-B8FE-10A7C556C97E}"/>
              </a:ext>
            </a:extLst>
          </p:cNvPr>
          <p:cNvSpPr/>
          <p:nvPr/>
        </p:nvSpPr>
        <p:spPr>
          <a:xfrm>
            <a:off x="0" y="-19017"/>
            <a:ext cx="12192000" cy="1011115"/>
          </a:xfrm>
          <a:prstGeom prst="flowChartProcess">
            <a:avLst/>
          </a:prstGeom>
          <a:solidFill>
            <a:srgbClr val="3C77BD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ГОРОДСКАЯ СРЕДА И «5 ШАГОВ БЛАГОУСТРОЙСТВА»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7A3A9D-3EA5-4310-90A2-50B6E6D9C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742" y="1697967"/>
            <a:ext cx="5499737" cy="4840945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11" name="Рисунок 10" descr="Изображение выглядит как внешний, природа, небо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E545B893-ED1A-4775-A52B-4FF9180AC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245" y="3858610"/>
            <a:ext cx="4414048" cy="2693054"/>
          </a:xfrm>
          <a:prstGeom prst="rect">
            <a:avLst/>
          </a:prstGeom>
        </p:spPr>
      </p:pic>
      <p:sp>
        <p:nvSpPr>
          <p:cNvPr id="28" name="Трапеция 27">
            <a:extLst>
              <a:ext uri="{FF2B5EF4-FFF2-40B4-BE49-F238E27FC236}">
                <a16:creationId xmlns:a16="http://schemas.microsoft.com/office/drawing/2014/main" id="{132EFCF5-7DD0-4CC4-9393-B5FD44B1A7BA}"/>
              </a:ext>
            </a:extLst>
          </p:cNvPr>
          <p:cNvSpPr/>
          <p:nvPr/>
        </p:nvSpPr>
        <p:spPr>
          <a:xfrm rot="12769003">
            <a:off x="2810858" y="5256999"/>
            <a:ext cx="507031" cy="300831"/>
          </a:xfrm>
          <a:prstGeom prst="trapezoid">
            <a:avLst/>
          </a:prstGeom>
          <a:noFill/>
          <a:ln w="44450" cmpd="sng">
            <a:solidFill>
              <a:srgbClr val="C0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9033218-53D6-4D5F-8C5A-0B77766F132E}"/>
              </a:ext>
            </a:extLst>
          </p:cNvPr>
          <p:cNvSpPr txBox="1"/>
          <p:nvPr/>
        </p:nvSpPr>
        <p:spPr>
          <a:xfrm>
            <a:off x="9255695" y="5419965"/>
            <a:ext cx="1856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Администрация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8455683-EA29-4E4A-9FEB-C31C4EB3A9B3}"/>
              </a:ext>
            </a:extLst>
          </p:cNvPr>
          <p:cNvSpPr txBox="1"/>
          <p:nvPr/>
        </p:nvSpPr>
        <p:spPr>
          <a:xfrm rot="17250113">
            <a:off x="2225482" y="4734314"/>
            <a:ext cx="1088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ул. Мира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6E6FECB-89DB-4D7F-9FC3-552F0F7C7A82}"/>
              </a:ext>
            </a:extLst>
          </p:cNvPr>
          <p:cNvSpPr txBox="1"/>
          <p:nvPr/>
        </p:nvSpPr>
        <p:spPr>
          <a:xfrm rot="18654246">
            <a:off x="2777742" y="5222748"/>
            <a:ext cx="1791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ул. Октябрьская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EC89255-D3C0-4801-95EC-BBD26E05F85D}"/>
              </a:ext>
            </a:extLst>
          </p:cNvPr>
          <p:cNvSpPr txBox="1"/>
          <p:nvPr/>
        </p:nvSpPr>
        <p:spPr>
          <a:xfrm rot="973573">
            <a:off x="954790" y="5680230"/>
            <a:ext cx="1407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ул. Гагарина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BA005B0-E548-4DC1-9469-EC518E602DDF}"/>
              </a:ext>
            </a:extLst>
          </p:cNvPr>
          <p:cNvSpPr txBox="1"/>
          <p:nvPr/>
        </p:nvSpPr>
        <p:spPr>
          <a:xfrm>
            <a:off x="2688389" y="2058586"/>
            <a:ext cx="1856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Администрация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5B45BC8-4542-4431-A353-D522B24940BE}"/>
              </a:ext>
            </a:extLst>
          </p:cNvPr>
          <p:cNvSpPr txBox="1"/>
          <p:nvPr/>
        </p:nvSpPr>
        <p:spPr>
          <a:xfrm>
            <a:off x="2071517" y="2913895"/>
            <a:ext cx="2304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ДК и Спорткомплекс </a:t>
            </a:r>
          </a:p>
        </p:txBody>
      </p:sp>
      <p:sp>
        <p:nvSpPr>
          <p:cNvPr id="40" name="Блок-схема: узел 39">
            <a:extLst>
              <a:ext uri="{FF2B5EF4-FFF2-40B4-BE49-F238E27FC236}">
                <a16:creationId xmlns:a16="http://schemas.microsoft.com/office/drawing/2014/main" id="{98BCC9C3-D496-433D-9FDA-A0C53CB9DD18}"/>
              </a:ext>
            </a:extLst>
          </p:cNvPr>
          <p:cNvSpPr/>
          <p:nvPr/>
        </p:nvSpPr>
        <p:spPr>
          <a:xfrm>
            <a:off x="3405532" y="2390937"/>
            <a:ext cx="168608" cy="162487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Блок-схема: узел 45">
            <a:extLst>
              <a:ext uri="{FF2B5EF4-FFF2-40B4-BE49-F238E27FC236}">
                <a16:creationId xmlns:a16="http://schemas.microsoft.com/office/drawing/2014/main" id="{DB28B8E4-5A9A-4E5A-9E21-DBE6D3E66CED}"/>
              </a:ext>
            </a:extLst>
          </p:cNvPr>
          <p:cNvSpPr/>
          <p:nvPr/>
        </p:nvSpPr>
        <p:spPr>
          <a:xfrm>
            <a:off x="2947457" y="2726217"/>
            <a:ext cx="159324" cy="152250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Блок-схема: узел 46">
            <a:extLst>
              <a:ext uri="{FF2B5EF4-FFF2-40B4-BE49-F238E27FC236}">
                <a16:creationId xmlns:a16="http://schemas.microsoft.com/office/drawing/2014/main" id="{49048073-8538-49C2-BC75-A289E4C03C2D}"/>
              </a:ext>
            </a:extLst>
          </p:cNvPr>
          <p:cNvSpPr/>
          <p:nvPr/>
        </p:nvSpPr>
        <p:spPr>
          <a:xfrm>
            <a:off x="8270765" y="4595359"/>
            <a:ext cx="159324" cy="152250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6CDD1D3-C46E-4243-A19F-A50701842FC3}"/>
              </a:ext>
            </a:extLst>
          </p:cNvPr>
          <p:cNvSpPr txBox="1"/>
          <p:nvPr/>
        </p:nvSpPr>
        <p:spPr>
          <a:xfrm rot="17089942">
            <a:off x="7974941" y="5849661"/>
            <a:ext cx="1094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Ул. Мира</a:t>
            </a: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DDEBB56F-2F3E-4B65-863A-501528D52209}"/>
              </a:ext>
            </a:extLst>
          </p:cNvPr>
          <p:cNvCxnSpPr>
            <a:cxnSpLocks/>
            <a:stCxn id="28" idx="2"/>
            <a:endCxn id="47" idx="2"/>
          </p:cNvCxnSpPr>
          <p:nvPr/>
        </p:nvCxnSpPr>
        <p:spPr>
          <a:xfrm flipV="1">
            <a:off x="3145891" y="4671484"/>
            <a:ext cx="5124874" cy="60952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8EDD1E5-1EC8-43B1-A7D4-01C0A6441C68}"/>
              </a:ext>
            </a:extLst>
          </p:cNvPr>
          <p:cNvSpPr txBox="1"/>
          <p:nvPr/>
        </p:nvSpPr>
        <p:spPr>
          <a:xfrm>
            <a:off x="549153" y="991716"/>
            <a:ext cx="113746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Строительство</a:t>
            </a:r>
            <a:r>
              <a:rPr lang="en-US" sz="2000" b="1" dirty="0"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 </a:t>
            </a:r>
            <a:r>
              <a:rPr lang="ru-RU" sz="2000" b="1" dirty="0">
                <a:latin typeface="Helvetica" panose="020B0604020202020204" pitchFamily="34" charset="0"/>
                <a:ea typeface="Helvetica" charset="0"/>
                <a:cs typeface="Helvetica" panose="020B0604020202020204" pitchFamily="34" charset="0"/>
              </a:rPr>
              <a:t>в 2017 году многофункционального общественно-спортивного объекта</a:t>
            </a:r>
          </a:p>
          <a:p>
            <a:pPr algn="ctr"/>
            <a:r>
              <a:rPr lang="ru-RU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(спортивная площадка, скейт-парк, </a:t>
            </a:r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Workout)</a:t>
            </a:r>
            <a:endParaRPr lang="ru-RU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3847A00-0A8C-462B-BC15-DAB4A60F87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245" y="1642637"/>
            <a:ext cx="4414048" cy="2104353"/>
          </a:xfrm>
          <a:prstGeom prst="rect">
            <a:avLst/>
          </a:prstGeom>
        </p:spPr>
      </p:pic>
      <p:sp>
        <p:nvSpPr>
          <p:cNvPr id="26" name="Блок-схема: узел 25">
            <a:extLst>
              <a:ext uri="{FF2B5EF4-FFF2-40B4-BE49-F238E27FC236}">
                <a16:creationId xmlns:a16="http://schemas.microsoft.com/office/drawing/2014/main" id="{AD06275A-1432-4E8D-88BA-D073BA80E6E2}"/>
              </a:ext>
            </a:extLst>
          </p:cNvPr>
          <p:cNvSpPr/>
          <p:nvPr/>
        </p:nvSpPr>
        <p:spPr>
          <a:xfrm>
            <a:off x="9096371" y="5528506"/>
            <a:ext cx="159324" cy="152250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220B7F54-7DFE-4485-BB1F-6EF13F45E24C}"/>
              </a:ext>
            </a:extLst>
          </p:cNvPr>
          <p:cNvCxnSpPr>
            <a:cxnSpLocks/>
          </p:cNvCxnSpPr>
          <p:nvPr/>
        </p:nvCxnSpPr>
        <p:spPr>
          <a:xfrm flipV="1">
            <a:off x="3134501" y="2885775"/>
            <a:ext cx="4485996" cy="241777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Номер слайда 4">
            <a:extLst>
              <a:ext uri="{FF2B5EF4-FFF2-40B4-BE49-F238E27FC236}">
                <a16:creationId xmlns:a16="http://schemas.microsoft.com/office/drawing/2014/main" id="{4E083597-7B87-4E39-B219-96F64586E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239" y="121259"/>
            <a:ext cx="2743200" cy="365125"/>
          </a:xfrm>
        </p:spPr>
        <p:txBody>
          <a:bodyPr/>
          <a:lstStyle/>
          <a:p>
            <a:fld id="{ACCB888F-5DDB-46B3-AB6D-8760CE8177E6}" type="slidenum">
              <a:rPr lang="ru-RU" sz="1800" b="1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pPr/>
              <a:t>10</a:t>
            </a:fld>
            <a:endParaRPr lang="ru-RU" sz="18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067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ED8A9CC-6CD3-410F-87EC-5F11D18EDFD2}"/>
              </a:ext>
            </a:extLst>
          </p:cNvPr>
          <p:cNvSpPr/>
          <p:nvPr/>
        </p:nvSpPr>
        <p:spPr>
          <a:xfrm>
            <a:off x="-14596" y="1045685"/>
            <a:ext cx="506248" cy="2609491"/>
          </a:xfrm>
          <a:prstGeom prst="rect">
            <a:avLst/>
          </a:prstGeom>
          <a:solidFill>
            <a:srgbClr val="3C77BD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28A3DD9-1A1E-43B5-8F18-0D39FE08BE87}"/>
              </a:ext>
            </a:extLst>
          </p:cNvPr>
          <p:cNvSpPr/>
          <p:nvPr/>
        </p:nvSpPr>
        <p:spPr>
          <a:xfrm>
            <a:off x="-14596" y="3777772"/>
            <a:ext cx="506248" cy="2668747"/>
          </a:xfrm>
          <a:prstGeom prst="rect">
            <a:avLst/>
          </a:prstGeom>
          <a:solidFill>
            <a:srgbClr val="3C77BD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29" name="Рисунок 28" descr="Изображение выглядит как небо, здание, внешний, автомобиль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E3CA6AF0-9945-4DD6-AFF5-539E5EAC75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3" y="3799331"/>
            <a:ext cx="3558329" cy="2668747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небо, внешний, здание, трав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C596766-D558-4DB6-8C34-ACCAEF539D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786" y="3777773"/>
            <a:ext cx="3636171" cy="2668747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нешний, дерево, земля, небо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A40D457-118E-42C3-A4EF-1954646EC8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4" y="1063743"/>
            <a:ext cx="3558329" cy="2591433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небо, внешний, земля, дорог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66BE277-911C-4D7A-891B-D6F8DA20B9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25" y="1073331"/>
            <a:ext cx="3636171" cy="2572257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внешний, дерево, здание, трав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37DFC61-E7EB-47B0-9C54-BFE4A5BBA6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301" y="1048913"/>
            <a:ext cx="3613101" cy="2588809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небо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68EA6C6E-C32F-4E9B-B66B-B1DDD47372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301" y="3777772"/>
            <a:ext cx="3613100" cy="2575607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58671EC-0AFC-4137-B60C-FFCD43391F82}"/>
              </a:ext>
            </a:extLst>
          </p:cNvPr>
          <p:cNvSpPr txBox="1"/>
          <p:nvPr/>
        </p:nvSpPr>
        <p:spPr>
          <a:xfrm>
            <a:off x="8186301" y="6098746"/>
            <a:ext cx="361310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  ОКТЯБРЬ 2017 ГОДА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A49E02E-A5E4-407D-86F4-47FDBB8A4CCC}"/>
              </a:ext>
            </a:extLst>
          </p:cNvPr>
          <p:cNvSpPr txBox="1"/>
          <p:nvPr/>
        </p:nvSpPr>
        <p:spPr>
          <a:xfrm>
            <a:off x="8186301" y="1045685"/>
            <a:ext cx="361310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АПРЕЛЬ 2017 ГОДА </a:t>
            </a:r>
          </a:p>
        </p:txBody>
      </p:sp>
      <p:sp>
        <p:nvSpPr>
          <p:cNvPr id="16" name="Блок-схема: процесс 15">
            <a:extLst>
              <a:ext uri="{FF2B5EF4-FFF2-40B4-BE49-F238E27FC236}">
                <a16:creationId xmlns:a16="http://schemas.microsoft.com/office/drawing/2014/main" id="{FF8208F1-EAEA-4664-9101-0A0BAF4BCDE4}"/>
              </a:ext>
            </a:extLst>
          </p:cNvPr>
          <p:cNvSpPr/>
          <p:nvPr/>
        </p:nvSpPr>
        <p:spPr>
          <a:xfrm>
            <a:off x="0" y="1"/>
            <a:ext cx="12192000" cy="913500"/>
          </a:xfrm>
          <a:prstGeom prst="flowChartProcess">
            <a:avLst/>
          </a:prstGeom>
          <a:solidFill>
            <a:srgbClr val="3C77BD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ГОРОДСКАЯ СРЕДА И «5 ШАГОВ БЛАГОУСТРОЙСТВА»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389A48-2D4B-4829-9E19-BE66B7FC4C38}"/>
              </a:ext>
            </a:extLst>
          </p:cNvPr>
          <p:cNvSpPr txBox="1"/>
          <p:nvPr/>
        </p:nvSpPr>
        <p:spPr>
          <a:xfrm rot="16200000">
            <a:off x="-348963" y="2095173"/>
            <a:ext cx="120417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БЫЛО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4A4A07-E3F5-46A2-9ECA-14394C6A027C}"/>
              </a:ext>
            </a:extLst>
          </p:cNvPr>
          <p:cNvSpPr txBox="1"/>
          <p:nvPr/>
        </p:nvSpPr>
        <p:spPr>
          <a:xfrm rot="16200000">
            <a:off x="-392917" y="4873618"/>
            <a:ext cx="129208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СТАЛО</a:t>
            </a:r>
          </a:p>
        </p:txBody>
      </p:sp>
      <p:sp>
        <p:nvSpPr>
          <p:cNvPr id="17" name="Номер слайда 4">
            <a:extLst>
              <a:ext uri="{FF2B5EF4-FFF2-40B4-BE49-F238E27FC236}">
                <a16:creationId xmlns:a16="http://schemas.microsoft.com/office/drawing/2014/main" id="{9B4E03B3-A134-4653-868B-6A8FC5212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239" y="121259"/>
            <a:ext cx="2743200" cy="365125"/>
          </a:xfrm>
        </p:spPr>
        <p:txBody>
          <a:bodyPr/>
          <a:lstStyle/>
          <a:p>
            <a:fld id="{ACCB888F-5DDB-46B3-AB6D-8760CE8177E6}" type="slidenum">
              <a:rPr lang="ru-RU" sz="1800" b="1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pPr/>
              <a:t>11</a:t>
            </a:fld>
            <a:endParaRPr lang="ru-RU" sz="18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929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5FCCCE8C-D533-4118-A9E1-6C65E83028EB}"/>
              </a:ext>
            </a:extLst>
          </p:cNvPr>
          <p:cNvCxnSpPr/>
          <p:nvPr/>
        </p:nvCxnSpPr>
        <p:spPr>
          <a:xfrm flipV="1">
            <a:off x="9108734" y="1183528"/>
            <a:ext cx="0" cy="4785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A2D45C45-9835-41A0-A21F-3977ECC318D0}"/>
              </a:ext>
            </a:extLst>
          </p:cNvPr>
          <p:cNvCxnSpPr>
            <a:cxnSpLocks/>
          </p:cNvCxnSpPr>
          <p:nvPr/>
        </p:nvCxnSpPr>
        <p:spPr>
          <a:xfrm flipH="1" flipV="1">
            <a:off x="6837137" y="1202115"/>
            <a:ext cx="47904" cy="47664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EA39DD72-B769-45CE-A1B9-6F76BA5D17AE}"/>
              </a:ext>
            </a:extLst>
          </p:cNvPr>
          <p:cNvCxnSpPr/>
          <p:nvPr/>
        </p:nvCxnSpPr>
        <p:spPr>
          <a:xfrm flipV="1">
            <a:off x="5174751" y="1183528"/>
            <a:ext cx="0" cy="4785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BEACD719-C94E-4666-B676-2824724FB419}"/>
              </a:ext>
            </a:extLst>
          </p:cNvPr>
          <p:cNvCxnSpPr>
            <a:cxnSpLocks/>
          </p:cNvCxnSpPr>
          <p:nvPr/>
        </p:nvCxnSpPr>
        <p:spPr>
          <a:xfrm flipH="1" flipV="1">
            <a:off x="10989986" y="1264688"/>
            <a:ext cx="21336" cy="4703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C9BD00DB-618C-4141-A4F4-B8004AE5B463}"/>
              </a:ext>
            </a:extLst>
          </p:cNvPr>
          <p:cNvSpPr/>
          <p:nvPr/>
        </p:nvSpPr>
        <p:spPr>
          <a:xfrm>
            <a:off x="299038" y="2582950"/>
            <a:ext cx="7679780" cy="882791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0E690B7-27DA-4D74-ACEF-8F9BFC450C0F}"/>
              </a:ext>
            </a:extLst>
          </p:cNvPr>
          <p:cNvSpPr/>
          <p:nvPr/>
        </p:nvSpPr>
        <p:spPr>
          <a:xfrm>
            <a:off x="299038" y="3619222"/>
            <a:ext cx="7679780" cy="882791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5528500-5233-452D-83AF-684935A0F6B7}"/>
              </a:ext>
            </a:extLst>
          </p:cNvPr>
          <p:cNvSpPr/>
          <p:nvPr/>
        </p:nvSpPr>
        <p:spPr>
          <a:xfrm>
            <a:off x="299039" y="4679894"/>
            <a:ext cx="11444905" cy="881587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0EC7C41-571A-40FD-A487-897BC4367CB8}"/>
              </a:ext>
            </a:extLst>
          </p:cNvPr>
          <p:cNvSpPr/>
          <p:nvPr/>
        </p:nvSpPr>
        <p:spPr>
          <a:xfrm>
            <a:off x="299038" y="1276152"/>
            <a:ext cx="9337282" cy="1170877"/>
          </a:xfrm>
          <a:prstGeom prst="rect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F16C8962-2239-4C70-8919-F3F6F5FA4458}"/>
              </a:ext>
            </a:extLst>
          </p:cNvPr>
          <p:cNvCxnSpPr/>
          <p:nvPr/>
        </p:nvCxnSpPr>
        <p:spPr>
          <a:xfrm flipV="1">
            <a:off x="11743943" y="1224108"/>
            <a:ext cx="0" cy="4785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7DF21693-E0EA-4A80-9538-EB595D7262AC}"/>
              </a:ext>
            </a:extLst>
          </p:cNvPr>
          <p:cNvCxnSpPr/>
          <p:nvPr/>
        </p:nvCxnSpPr>
        <p:spPr>
          <a:xfrm flipV="1">
            <a:off x="9633089" y="1183528"/>
            <a:ext cx="0" cy="4785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257D5662-D3DC-4430-AC2E-D0BC9C14D767}"/>
              </a:ext>
            </a:extLst>
          </p:cNvPr>
          <p:cNvCxnSpPr/>
          <p:nvPr/>
        </p:nvCxnSpPr>
        <p:spPr>
          <a:xfrm flipV="1">
            <a:off x="8553748" y="1190857"/>
            <a:ext cx="0" cy="4785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70EE0C96-C033-46C6-B3AB-87EF77BC325C}"/>
              </a:ext>
            </a:extLst>
          </p:cNvPr>
          <p:cNvCxnSpPr/>
          <p:nvPr/>
        </p:nvCxnSpPr>
        <p:spPr>
          <a:xfrm flipV="1">
            <a:off x="7391079" y="1183528"/>
            <a:ext cx="0" cy="4785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1E19757B-D188-4132-AAB4-FB6468455A08}"/>
              </a:ext>
            </a:extLst>
          </p:cNvPr>
          <p:cNvCxnSpPr/>
          <p:nvPr/>
        </p:nvCxnSpPr>
        <p:spPr>
          <a:xfrm flipV="1">
            <a:off x="6365544" y="1190857"/>
            <a:ext cx="0" cy="4785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B8A3965B-9079-4DDA-BC01-1A005F5D8875}"/>
              </a:ext>
            </a:extLst>
          </p:cNvPr>
          <p:cNvCxnSpPr/>
          <p:nvPr/>
        </p:nvCxnSpPr>
        <p:spPr>
          <a:xfrm flipV="1">
            <a:off x="4581498" y="1202115"/>
            <a:ext cx="0" cy="4785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571215C-4430-4DD5-B3F3-5B79E82BCD25}"/>
              </a:ext>
            </a:extLst>
          </p:cNvPr>
          <p:cNvSpPr txBox="1"/>
          <p:nvPr/>
        </p:nvSpPr>
        <p:spPr>
          <a:xfrm>
            <a:off x="299038" y="1441065"/>
            <a:ext cx="29322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/>
              <a:t>АГРОПРОМЫШЛЕННЫЙ </a:t>
            </a:r>
          </a:p>
          <a:p>
            <a:pPr algn="ctr"/>
            <a:r>
              <a:rPr lang="ru-RU" sz="2000" b="1" dirty="0"/>
              <a:t>ПАРК</a:t>
            </a:r>
            <a:endParaRPr lang="ru-RU" dirty="0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36E7CDBA-0D2A-408A-B5E3-E538D1319CF2}"/>
              </a:ext>
            </a:extLst>
          </p:cNvPr>
          <p:cNvCxnSpPr>
            <a:cxnSpLocks/>
          </p:cNvCxnSpPr>
          <p:nvPr/>
        </p:nvCxnSpPr>
        <p:spPr>
          <a:xfrm>
            <a:off x="3355542" y="1202115"/>
            <a:ext cx="0" cy="47071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7049313E-5EBB-4BB4-94DE-A8F54C7947F8}"/>
              </a:ext>
            </a:extLst>
          </p:cNvPr>
          <p:cNvCxnSpPr>
            <a:cxnSpLocks/>
          </p:cNvCxnSpPr>
          <p:nvPr/>
        </p:nvCxnSpPr>
        <p:spPr>
          <a:xfrm>
            <a:off x="2148840" y="5726430"/>
            <a:ext cx="986173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07D22FEC-BD8F-4B78-8458-AF3C56284044}"/>
              </a:ext>
            </a:extLst>
          </p:cNvPr>
          <p:cNvCxnSpPr>
            <a:cxnSpLocks/>
          </p:cNvCxnSpPr>
          <p:nvPr/>
        </p:nvCxnSpPr>
        <p:spPr>
          <a:xfrm>
            <a:off x="5785143" y="1268695"/>
            <a:ext cx="0" cy="47071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A0ADC918-A15C-401E-AAD0-2D6F3708D1F6}"/>
              </a:ext>
            </a:extLst>
          </p:cNvPr>
          <p:cNvCxnSpPr>
            <a:cxnSpLocks/>
          </p:cNvCxnSpPr>
          <p:nvPr/>
        </p:nvCxnSpPr>
        <p:spPr>
          <a:xfrm>
            <a:off x="7984941" y="1268694"/>
            <a:ext cx="0" cy="47071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ADE3D953-6BDB-459C-841A-AC0BA8D0B947}"/>
              </a:ext>
            </a:extLst>
          </p:cNvPr>
          <p:cNvCxnSpPr>
            <a:cxnSpLocks/>
          </p:cNvCxnSpPr>
          <p:nvPr/>
        </p:nvCxnSpPr>
        <p:spPr>
          <a:xfrm>
            <a:off x="10236031" y="1279952"/>
            <a:ext cx="0" cy="470719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52207EE-C604-494B-96FA-D4E4E0F23FFA}"/>
              </a:ext>
            </a:extLst>
          </p:cNvPr>
          <p:cNvSpPr txBox="1"/>
          <p:nvPr/>
        </p:nvSpPr>
        <p:spPr>
          <a:xfrm>
            <a:off x="2932777" y="5987147"/>
            <a:ext cx="83227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>
                <a:solidFill>
                  <a:srgbClr val="FF0000"/>
                </a:solidFill>
              </a:rPr>
              <a:t>2017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60128CF-E93A-406F-B402-AB7C8E19A3FD}"/>
              </a:ext>
            </a:extLst>
          </p:cNvPr>
          <p:cNvSpPr txBox="1"/>
          <p:nvPr/>
        </p:nvSpPr>
        <p:spPr>
          <a:xfrm>
            <a:off x="5337787" y="5988921"/>
            <a:ext cx="83227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>
                <a:solidFill>
                  <a:srgbClr val="FF0000"/>
                </a:solidFill>
              </a:rPr>
              <a:t>2018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A8ADBE5-96EE-496C-A17B-16C4893A4C35}"/>
              </a:ext>
            </a:extLst>
          </p:cNvPr>
          <p:cNvSpPr txBox="1"/>
          <p:nvPr/>
        </p:nvSpPr>
        <p:spPr>
          <a:xfrm>
            <a:off x="7592950" y="5974125"/>
            <a:ext cx="83227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>
                <a:solidFill>
                  <a:srgbClr val="FF0000"/>
                </a:solidFill>
              </a:rPr>
              <a:t>2019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1729B67-242E-46A4-863F-9FAB69595814}"/>
              </a:ext>
            </a:extLst>
          </p:cNvPr>
          <p:cNvSpPr txBox="1"/>
          <p:nvPr/>
        </p:nvSpPr>
        <p:spPr>
          <a:xfrm>
            <a:off x="9858368" y="5987147"/>
            <a:ext cx="83227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>
                <a:solidFill>
                  <a:srgbClr val="FF0000"/>
                </a:solidFill>
              </a:rPr>
              <a:t>2020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294450E5-DA9C-4368-8681-E645B4DA6FD6}"/>
              </a:ext>
            </a:extLst>
          </p:cNvPr>
          <p:cNvSpPr/>
          <p:nvPr/>
        </p:nvSpPr>
        <p:spPr>
          <a:xfrm>
            <a:off x="5797573" y="2597869"/>
            <a:ext cx="1038998" cy="6207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проектирование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ED045957-7194-41BC-B888-88AC744BE4F1}"/>
              </a:ext>
            </a:extLst>
          </p:cNvPr>
          <p:cNvSpPr/>
          <p:nvPr/>
        </p:nvSpPr>
        <p:spPr>
          <a:xfrm>
            <a:off x="5785143" y="3619222"/>
            <a:ext cx="2199797" cy="68937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Закупка и монтаж оборудования 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86A604B8-3D85-4DB6-9A37-D06746DF3717}"/>
              </a:ext>
            </a:extLst>
          </p:cNvPr>
          <p:cNvSpPr/>
          <p:nvPr/>
        </p:nvSpPr>
        <p:spPr>
          <a:xfrm>
            <a:off x="4810654" y="4684892"/>
            <a:ext cx="970988" cy="6113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5 шагов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</a:rPr>
              <a:t>благоустройства</a:t>
            </a: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40ADF489-C5C3-4487-B9FF-9C56125B2C1A}"/>
              </a:ext>
            </a:extLst>
          </p:cNvPr>
          <p:cNvSpPr/>
          <p:nvPr/>
        </p:nvSpPr>
        <p:spPr>
          <a:xfrm>
            <a:off x="4765150" y="1951550"/>
            <a:ext cx="687123" cy="256655"/>
          </a:xfrm>
          <a:prstGeom prst="rect">
            <a:avLst/>
          </a:prstGeom>
          <a:pattFill prst="pct10">
            <a:fgClr>
              <a:schemeClr val="accent6">
                <a:lumMod val="60000"/>
                <a:lumOff val="40000"/>
              </a:schemeClr>
            </a:fgClr>
            <a:bgClr>
              <a:schemeClr val="bg1"/>
            </a:bgClr>
          </a:pattFill>
          <a:ln>
            <a:solidFill>
              <a:schemeClr val="accent1">
                <a:shade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b="1" dirty="0">
                <a:solidFill>
                  <a:schemeClr val="tx1"/>
                </a:solidFill>
              </a:rPr>
              <a:t>ФРМ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7792FB60-5762-4F9B-8FC1-B3874CB30828}"/>
              </a:ext>
            </a:extLst>
          </p:cNvPr>
          <p:cNvSpPr/>
          <p:nvPr/>
        </p:nvSpPr>
        <p:spPr>
          <a:xfrm>
            <a:off x="5797573" y="4311124"/>
            <a:ext cx="2183867" cy="190889"/>
          </a:xfrm>
          <a:prstGeom prst="rect">
            <a:avLst/>
          </a:prstGeom>
          <a:pattFill prst="pct10">
            <a:fgClr>
              <a:schemeClr val="accent6">
                <a:lumMod val="60000"/>
                <a:lumOff val="40000"/>
              </a:schemeClr>
            </a:fgClr>
            <a:bgClr>
              <a:schemeClr val="bg1"/>
            </a:bgClr>
          </a:patt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chemeClr val="tx1"/>
                </a:solidFill>
              </a:rPr>
              <a:t>РК, ОМСУ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81D640A7-45CB-4042-A8A5-7228C5FA70AC}"/>
              </a:ext>
            </a:extLst>
          </p:cNvPr>
          <p:cNvSpPr/>
          <p:nvPr/>
        </p:nvSpPr>
        <p:spPr>
          <a:xfrm>
            <a:off x="4810654" y="5315993"/>
            <a:ext cx="6933290" cy="227558"/>
          </a:xfrm>
          <a:prstGeom prst="rect">
            <a:avLst/>
          </a:prstGeom>
          <a:pattFill prst="pct10">
            <a:fgClr>
              <a:schemeClr val="accent6">
                <a:lumMod val="60000"/>
                <a:lumOff val="40000"/>
              </a:schemeClr>
            </a:fgClr>
            <a:bgClr>
              <a:schemeClr val="bg1"/>
            </a:bgClr>
          </a:patt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chemeClr val="tx1"/>
                </a:solidFill>
              </a:rPr>
              <a:t>ФЦП</a:t>
            </a: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3887FF17-DADB-41F3-B294-6412AF617E09}"/>
              </a:ext>
            </a:extLst>
          </p:cNvPr>
          <p:cNvSpPr/>
          <p:nvPr/>
        </p:nvSpPr>
        <p:spPr>
          <a:xfrm>
            <a:off x="6802574" y="2597869"/>
            <a:ext cx="1178866" cy="6232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Строительно-монтажные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</a:rPr>
              <a:t>работы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DD95FCCB-FBA9-4F1D-BC5A-F9215AD8B5DB}"/>
              </a:ext>
            </a:extLst>
          </p:cNvPr>
          <p:cNvSpPr/>
          <p:nvPr/>
        </p:nvSpPr>
        <p:spPr>
          <a:xfrm>
            <a:off x="5785143" y="4688970"/>
            <a:ext cx="2199797" cy="607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ремонт дворовых 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</a:rPr>
              <a:t>территорий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</a:rPr>
              <a:t>Благоустройство </a:t>
            </a: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818FDCA8-AF3C-466D-9907-897969DD9CA8}"/>
              </a:ext>
            </a:extLst>
          </p:cNvPr>
          <p:cNvSpPr/>
          <p:nvPr/>
        </p:nvSpPr>
        <p:spPr>
          <a:xfrm>
            <a:off x="7981439" y="4684892"/>
            <a:ext cx="2254590" cy="62121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ремонт дворовых 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</a:rPr>
              <a:t>территорий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</a:rPr>
              <a:t>Благоустройство</a:t>
            </a: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C3C37721-9600-4513-A94A-BF3BF4F6DB4C}"/>
              </a:ext>
            </a:extLst>
          </p:cNvPr>
          <p:cNvSpPr/>
          <p:nvPr/>
        </p:nvSpPr>
        <p:spPr>
          <a:xfrm>
            <a:off x="10236029" y="4694776"/>
            <a:ext cx="1507915" cy="6113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ремонт дворовых территорий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</a:rPr>
              <a:t>Благоустройство</a:t>
            </a: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14E43EDF-615A-4BCF-861F-AAEC20223F70}"/>
              </a:ext>
            </a:extLst>
          </p:cNvPr>
          <p:cNvSpPr/>
          <p:nvPr/>
        </p:nvSpPr>
        <p:spPr>
          <a:xfrm>
            <a:off x="6945945" y="3231462"/>
            <a:ext cx="1035494" cy="202541"/>
          </a:xfrm>
          <a:prstGeom prst="rect">
            <a:avLst/>
          </a:prstGeom>
          <a:pattFill prst="pct10">
            <a:fgClr>
              <a:schemeClr val="accent6">
                <a:lumMod val="60000"/>
                <a:lumOff val="40000"/>
              </a:schemeClr>
            </a:fgClr>
            <a:bgClr>
              <a:schemeClr val="bg1"/>
            </a:bgClr>
          </a:patt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chemeClr val="tx1"/>
                </a:solidFill>
              </a:rPr>
              <a:t>РК, ОМСУ</a:t>
            </a:r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730717E9-4FD3-471E-8085-E44968A501BA}"/>
              </a:ext>
            </a:extLst>
          </p:cNvPr>
          <p:cNvSpPr/>
          <p:nvPr/>
        </p:nvSpPr>
        <p:spPr>
          <a:xfrm>
            <a:off x="5797573" y="3226654"/>
            <a:ext cx="1135942" cy="207349"/>
          </a:xfrm>
          <a:prstGeom prst="rect">
            <a:avLst/>
          </a:prstGeom>
          <a:pattFill prst="pct10">
            <a:fgClr>
              <a:schemeClr val="accent6">
                <a:lumMod val="60000"/>
                <a:lumOff val="40000"/>
              </a:schemeClr>
            </a:fgClr>
            <a:bgClr>
              <a:schemeClr val="bg1"/>
            </a:bgClr>
          </a:patt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chemeClr val="tx1"/>
                </a:solidFill>
              </a:rPr>
              <a:t>ФРМ</a:t>
            </a: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83463BF1-FDF7-45CF-A074-867804694E38}"/>
              </a:ext>
            </a:extLst>
          </p:cNvPr>
          <p:cNvSpPr/>
          <p:nvPr/>
        </p:nvSpPr>
        <p:spPr>
          <a:xfrm>
            <a:off x="4765150" y="2204483"/>
            <a:ext cx="1635426" cy="242546"/>
          </a:xfrm>
          <a:prstGeom prst="rect">
            <a:avLst/>
          </a:prstGeom>
          <a:pattFill prst="pct10">
            <a:fgClr>
              <a:schemeClr val="accent6">
                <a:lumMod val="60000"/>
                <a:lumOff val="40000"/>
              </a:schemeClr>
            </a:fgClr>
            <a:bgClr>
              <a:schemeClr val="bg1"/>
            </a:bgClr>
          </a:patt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chemeClr val="tx1"/>
                </a:solidFill>
              </a:rPr>
              <a:t>Корпорация МСП</a:t>
            </a:r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35E3E76A-A85F-4FEB-933A-CCE77F460D32}"/>
              </a:ext>
            </a:extLst>
          </p:cNvPr>
          <p:cNvSpPr/>
          <p:nvPr/>
        </p:nvSpPr>
        <p:spPr>
          <a:xfrm>
            <a:off x="5452272" y="1950719"/>
            <a:ext cx="4190491" cy="257485"/>
          </a:xfrm>
          <a:prstGeom prst="rect">
            <a:avLst/>
          </a:prstGeom>
          <a:pattFill prst="pct10">
            <a:fgClr>
              <a:schemeClr val="accent6">
                <a:lumMod val="60000"/>
                <a:lumOff val="40000"/>
              </a:schemeClr>
            </a:fgClr>
            <a:bgClr>
              <a:schemeClr val="bg1"/>
            </a:bgClr>
          </a:patt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chemeClr val="tx1"/>
                </a:solidFill>
              </a:rPr>
              <a:t>РК, ОМСУ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4322249-9857-4C87-A07C-2032A703AFC3}"/>
              </a:ext>
            </a:extLst>
          </p:cNvPr>
          <p:cNvSpPr/>
          <p:nvPr/>
        </p:nvSpPr>
        <p:spPr>
          <a:xfrm>
            <a:off x="4765150" y="1276152"/>
            <a:ext cx="1222338" cy="671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проектирование</a:t>
            </a:r>
            <a:endParaRPr lang="ru-RU" sz="1100" b="1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4894415-754D-4DC9-8719-9C019F54BB35}"/>
              </a:ext>
            </a:extLst>
          </p:cNvPr>
          <p:cNvSpPr/>
          <p:nvPr/>
        </p:nvSpPr>
        <p:spPr>
          <a:xfrm>
            <a:off x="5987488" y="1276152"/>
            <a:ext cx="3655276" cy="6713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</a:rPr>
              <a:t>Строительно-монтажные работы 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</a:rPr>
              <a:t>Закуплено оборудование </a:t>
            </a:r>
          </a:p>
          <a:p>
            <a:pPr algn="ctr"/>
            <a:r>
              <a:rPr lang="ru-RU" sz="1100" b="1" dirty="0">
                <a:solidFill>
                  <a:schemeClr val="tx1"/>
                </a:solidFill>
              </a:rPr>
              <a:t>и </a:t>
            </a:r>
            <a:r>
              <a:rPr lang="ru-RU" sz="1100" b="1" dirty="0" err="1">
                <a:solidFill>
                  <a:schemeClr val="tx1"/>
                </a:solidFill>
              </a:rPr>
              <a:t>племскот</a:t>
            </a:r>
            <a:endParaRPr lang="ru-RU" sz="1100" b="1" dirty="0">
              <a:solidFill>
                <a:schemeClr val="tx1"/>
              </a:solidFill>
            </a:endParaRPr>
          </a:p>
        </p:txBody>
      </p:sp>
      <p:sp>
        <p:nvSpPr>
          <p:cNvPr id="31" name="Блок-схема: процесс 30">
            <a:extLst>
              <a:ext uri="{FF2B5EF4-FFF2-40B4-BE49-F238E27FC236}">
                <a16:creationId xmlns:a16="http://schemas.microsoft.com/office/drawing/2014/main" id="{3713F9A0-7CE7-4BDE-AF1E-49F451514495}"/>
              </a:ext>
            </a:extLst>
          </p:cNvPr>
          <p:cNvSpPr/>
          <p:nvPr/>
        </p:nvSpPr>
        <p:spPr>
          <a:xfrm>
            <a:off x="0" y="9629"/>
            <a:ext cx="12192000" cy="1011115"/>
          </a:xfrm>
          <a:prstGeom prst="flowChartProcess">
            <a:avLst/>
          </a:prstGeom>
          <a:solidFill>
            <a:srgbClr val="3C77BD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ГРАФИК РЕАЛИЗАЦИИ ПРОЕКТОВ 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7D72B04-8D31-4B0B-B3D0-A01255783D8B}"/>
              </a:ext>
            </a:extLst>
          </p:cNvPr>
          <p:cNvSpPr/>
          <p:nvPr/>
        </p:nvSpPr>
        <p:spPr>
          <a:xfrm>
            <a:off x="310884" y="2826544"/>
            <a:ext cx="28566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МЕХАНИЧЕСКИЙ ЗАВОД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0D25489-0730-4FF3-BAFA-693B18BAA671}"/>
              </a:ext>
            </a:extLst>
          </p:cNvPr>
          <p:cNvSpPr/>
          <p:nvPr/>
        </p:nvSpPr>
        <p:spPr>
          <a:xfrm>
            <a:off x="-1263811" y="3598952"/>
            <a:ext cx="609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МОДЕРНИЗАЦИЯ </a:t>
            </a:r>
          </a:p>
          <a:p>
            <a:pPr algn="ctr"/>
            <a:r>
              <a:rPr lang="ru-RU" b="1" dirty="0"/>
              <a:t>БЕТОННО-СМЕСИТЕЛЬНОГО </a:t>
            </a:r>
          </a:p>
          <a:p>
            <a:pPr algn="ctr"/>
            <a:r>
              <a:rPr lang="ru-RU" b="1" dirty="0"/>
              <a:t>ЗАВОДА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7E9B3EE9-8216-4B86-82E7-139C91774D0D}"/>
              </a:ext>
            </a:extLst>
          </p:cNvPr>
          <p:cNvSpPr/>
          <p:nvPr/>
        </p:nvSpPr>
        <p:spPr>
          <a:xfrm>
            <a:off x="-1172370" y="4787558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КОМФОРТНАЯ ГОРОДСКАЯ </a:t>
            </a:r>
          </a:p>
          <a:p>
            <a:pPr algn="ctr"/>
            <a:r>
              <a:rPr lang="ru-RU" b="1" dirty="0"/>
              <a:t>СРЕДА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8541D3E3-EFF5-47A4-B3B5-5DDE019D3CFD}"/>
              </a:ext>
            </a:extLst>
          </p:cNvPr>
          <p:cNvCxnSpPr/>
          <p:nvPr/>
        </p:nvCxnSpPr>
        <p:spPr>
          <a:xfrm flipV="1">
            <a:off x="3945040" y="1183528"/>
            <a:ext cx="0" cy="4785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Номер слайда 4">
            <a:extLst>
              <a:ext uri="{FF2B5EF4-FFF2-40B4-BE49-F238E27FC236}">
                <a16:creationId xmlns:a16="http://schemas.microsoft.com/office/drawing/2014/main" id="{4826E532-1815-46BD-9F0A-2551A99F5BA2}"/>
              </a:ext>
            </a:extLst>
          </p:cNvPr>
          <p:cNvSpPr txBox="1">
            <a:spLocks/>
          </p:cNvSpPr>
          <p:nvPr/>
        </p:nvSpPr>
        <p:spPr>
          <a:xfrm>
            <a:off x="9301239" y="1212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CB888F-5DDB-46B3-AB6D-8760CE8177E6}" type="slidenum">
              <a:rPr lang="ru-RU" sz="1800" b="1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pPr/>
              <a:t>12</a:t>
            </a:fld>
            <a:endParaRPr lang="ru-RU" sz="18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2F7A8F2-B2C7-4E16-BD9A-99B142038B91}"/>
              </a:ext>
            </a:extLst>
          </p:cNvPr>
          <p:cNvSpPr txBox="1"/>
          <p:nvPr/>
        </p:nvSpPr>
        <p:spPr>
          <a:xfrm>
            <a:off x="11327804" y="5968560"/>
            <a:ext cx="83227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>
                <a:solidFill>
                  <a:srgbClr val="FF0000"/>
                </a:solidFill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81190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5" grpId="0" animBg="1"/>
      <p:bldP spid="57" grpId="0" animBg="1"/>
      <p:bldP spid="73" grpId="0" animBg="1"/>
      <p:bldP spid="74" grpId="0" animBg="1"/>
      <p:bldP spid="75" grpId="0" animBg="1"/>
      <p:bldP spid="7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C6C25C67-1CA3-4B8E-B0E7-7115757670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60220"/>
              </p:ext>
            </p:extLst>
          </p:nvPr>
        </p:nvGraphicFramePr>
        <p:xfrm>
          <a:off x="4620066" y="3207060"/>
          <a:ext cx="5584930" cy="3815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CB6679E6-7A40-4FAF-900D-2E7567F981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6181701"/>
              </p:ext>
            </p:extLst>
          </p:nvPr>
        </p:nvGraphicFramePr>
        <p:xfrm>
          <a:off x="195037" y="594256"/>
          <a:ext cx="5530039" cy="3124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0" name="TextBox 59">
            <a:extLst>
              <a:ext uri="{FF2B5EF4-FFF2-40B4-BE49-F238E27FC236}">
                <a16:creationId xmlns:a16="http://schemas.microsoft.com/office/drawing/2014/main" id="{BF6F71F0-74C4-46C3-AFCF-CE80CBE33D63}"/>
              </a:ext>
            </a:extLst>
          </p:cNvPr>
          <p:cNvSpPr txBox="1"/>
          <p:nvPr/>
        </p:nvSpPr>
        <p:spPr>
          <a:xfrm>
            <a:off x="284307" y="2925843"/>
            <a:ext cx="1459054" cy="4770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5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4010</a:t>
            </a:r>
            <a:r>
              <a:rPr lang="ru-RU" sz="25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b="1" dirty="0">
                <a:latin typeface="Helvetica" panose="020B0604020202020204" pitchFamily="34" charset="0"/>
                <a:cs typeface="Helvetica" panose="020B0604020202020204" pitchFamily="34" charset="0"/>
              </a:rPr>
              <a:t>чел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FFED7676-2DC8-422A-ACE4-0FBC91B63D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4726272"/>
              </p:ext>
            </p:extLst>
          </p:nvPr>
        </p:nvGraphicFramePr>
        <p:xfrm>
          <a:off x="420266" y="3691430"/>
          <a:ext cx="3932131" cy="3079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49B291D6-E407-4C00-9A6C-63E0B86813D8}"/>
              </a:ext>
            </a:extLst>
          </p:cNvPr>
          <p:cNvGraphicFramePr/>
          <p:nvPr>
            <p:extLst/>
          </p:nvPr>
        </p:nvGraphicFramePr>
        <p:xfrm>
          <a:off x="5239592" y="549798"/>
          <a:ext cx="4914068" cy="3174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E4FC3CE-9FE4-402F-AA72-91733D3CF272}"/>
              </a:ext>
            </a:extLst>
          </p:cNvPr>
          <p:cNvSpPr txBox="1"/>
          <p:nvPr/>
        </p:nvSpPr>
        <p:spPr>
          <a:xfrm>
            <a:off x="3787224" y="2885687"/>
            <a:ext cx="2347887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just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СТРУКТУРА ЗАНЯТЫХ </a:t>
            </a:r>
          </a:p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(чел.)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402213-5EB4-4C8E-95EF-1F0AE0F03EEB}"/>
              </a:ext>
            </a:extLst>
          </p:cNvPr>
          <p:cNvSpPr txBox="1"/>
          <p:nvPr/>
        </p:nvSpPr>
        <p:spPr>
          <a:xfrm>
            <a:off x="3760070" y="3650498"/>
            <a:ext cx="2402196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СТРУКТУРА ДОХОДОВ </a:t>
            </a:r>
          </a:p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БЮДЖЕТА (тыс. руб.)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B0BD1DF-2B66-4DE2-939B-601747A185DB}"/>
              </a:ext>
            </a:extLst>
          </p:cNvPr>
          <p:cNvSpPr/>
          <p:nvPr/>
        </p:nvSpPr>
        <p:spPr>
          <a:xfrm>
            <a:off x="9795951" y="1025715"/>
            <a:ext cx="2309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МОНОПРЕДПРИЯТИЕ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3B16C8-62E3-498E-B9C5-584E741AC42B}"/>
              </a:ext>
            </a:extLst>
          </p:cNvPr>
          <p:cNvSpPr txBox="1"/>
          <p:nvPr/>
        </p:nvSpPr>
        <p:spPr>
          <a:xfrm rot="18450018">
            <a:off x="6845096" y="2783378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200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50EAEB5-17D1-4541-B942-166FBE477DB3}"/>
              </a:ext>
            </a:extLst>
          </p:cNvPr>
          <p:cNvSpPr/>
          <p:nvPr/>
        </p:nvSpPr>
        <p:spPr>
          <a:xfrm>
            <a:off x="9554151" y="1102890"/>
            <a:ext cx="181396" cy="179422"/>
          </a:xfrm>
          <a:prstGeom prst="rect">
            <a:avLst/>
          </a:prstGeom>
          <a:solidFill>
            <a:srgbClr val="5B9B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13B9D723-5122-4322-B55F-6642CAA8DF7A}"/>
              </a:ext>
            </a:extLst>
          </p:cNvPr>
          <p:cNvSpPr/>
          <p:nvPr/>
        </p:nvSpPr>
        <p:spPr>
          <a:xfrm>
            <a:off x="9554151" y="1440252"/>
            <a:ext cx="181396" cy="179422"/>
          </a:xfrm>
          <a:prstGeom prst="rect">
            <a:avLst/>
          </a:prstGeom>
          <a:solidFill>
            <a:srgbClr val="A5A5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2DE066F5-16AD-4586-8BC8-0718656CEFF8}"/>
              </a:ext>
            </a:extLst>
          </p:cNvPr>
          <p:cNvSpPr/>
          <p:nvPr/>
        </p:nvSpPr>
        <p:spPr>
          <a:xfrm>
            <a:off x="9795077" y="1357737"/>
            <a:ext cx="109151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b="1" dirty="0"/>
              <a:t>БЮДЖЕТ</a:t>
            </a:r>
            <a:endParaRPr lang="ru-RU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725B15A0-EC9E-429A-968A-6986AEA72990}"/>
              </a:ext>
            </a:extLst>
          </p:cNvPr>
          <p:cNvSpPr/>
          <p:nvPr/>
        </p:nvSpPr>
        <p:spPr>
          <a:xfrm>
            <a:off x="9801493" y="1659705"/>
            <a:ext cx="189616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b="1" dirty="0"/>
              <a:t>МСП (ТОРГОВЛЯ)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F4767E35-D39B-44F1-8DFE-B2DF6A845438}"/>
              </a:ext>
            </a:extLst>
          </p:cNvPr>
          <p:cNvSpPr/>
          <p:nvPr/>
        </p:nvSpPr>
        <p:spPr>
          <a:xfrm>
            <a:off x="9551774" y="1753591"/>
            <a:ext cx="181396" cy="179422"/>
          </a:xfrm>
          <a:prstGeom prst="rect">
            <a:avLst/>
          </a:prstGeom>
          <a:solidFill>
            <a:srgbClr val="70AD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636D99B5-ED14-4E7F-A704-7B7E238A8D0E}"/>
              </a:ext>
            </a:extLst>
          </p:cNvPr>
          <p:cNvSpPr/>
          <p:nvPr/>
        </p:nvSpPr>
        <p:spPr>
          <a:xfrm>
            <a:off x="9795077" y="1991727"/>
            <a:ext cx="163192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b="1" dirty="0"/>
              <a:t>МСП (ПРОЧЕЕ)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4B6E638D-01C2-4BDC-A408-CF659104CDCC}"/>
              </a:ext>
            </a:extLst>
          </p:cNvPr>
          <p:cNvSpPr/>
          <p:nvPr/>
        </p:nvSpPr>
        <p:spPr>
          <a:xfrm>
            <a:off x="9552347" y="2085503"/>
            <a:ext cx="181396" cy="179422"/>
          </a:xfrm>
          <a:prstGeom prst="rect">
            <a:avLst/>
          </a:prstGeom>
          <a:solidFill>
            <a:srgbClr val="ED7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8BF68205-024A-4C74-9D5C-43F2220135CB}"/>
              </a:ext>
            </a:extLst>
          </p:cNvPr>
          <p:cNvSpPr/>
          <p:nvPr/>
        </p:nvSpPr>
        <p:spPr>
          <a:xfrm>
            <a:off x="9551774" y="2401118"/>
            <a:ext cx="181396" cy="179422"/>
          </a:xfrm>
          <a:prstGeom prst="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C778893F-5131-471B-85D8-E597A25E9851}"/>
              </a:ext>
            </a:extLst>
          </p:cNvPr>
          <p:cNvSpPr/>
          <p:nvPr/>
        </p:nvSpPr>
        <p:spPr>
          <a:xfrm>
            <a:off x="9794504" y="2323749"/>
            <a:ext cx="124104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b="1" dirty="0"/>
              <a:t>АГРОПАРК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877FEB87-3072-4333-B63C-667E895076C9}"/>
              </a:ext>
            </a:extLst>
          </p:cNvPr>
          <p:cNvSpPr/>
          <p:nvPr/>
        </p:nvSpPr>
        <p:spPr>
          <a:xfrm>
            <a:off x="9779860" y="2625717"/>
            <a:ext cx="100354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b="1" dirty="0"/>
              <a:t>ПРОЧИЕ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09CC796A-60D4-4E80-AA37-54D1E49D15AD}"/>
              </a:ext>
            </a:extLst>
          </p:cNvPr>
          <p:cNvSpPr/>
          <p:nvPr/>
        </p:nvSpPr>
        <p:spPr>
          <a:xfrm>
            <a:off x="9545564" y="2714293"/>
            <a:ext cx="181396" cy="17942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31D119ED-62D2-468D-8E30-CC89050259C3}"/>
              </a:ext>
            </a:extLst>
          </p:cNvPr>
          <p:cNvSpPr/>
          <p:nvPr/>
        </p:nvSpPr>
        <p:spPr>
          <a:xfrm>
            <a:off x="9798629" y="4518701"/>
            <a:ext cx="782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НДФЛ</a:t>
            </a:r>
            <a:endParaRPr lang="ru-RU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27435700-2C40-44B0-9731-05975C631C27}"/>
              </a:ext>
            </a:extLst>
          </p:cNvPr>
          <p:cNvSpPr/>
          <p:nvPr/>
        </p:nvSpPr>
        <p:spPr>
          <a:xfrm>
            <a:off x="9556829" y="4595876"/>
            <a:ext cx="181396" cy="17942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06646D04-B7F8-446A-A45A-2B3BDF792E5D}"/>
              </a:ext>
            </a:extLst>
          </p:cNvPr>
          <p:cNvSpPr/>
          <p:nvPr/>
        </p:nvSpPr>
        <p:spPr>
          <a:xfrm>
            <a:off x="9555025" y="5227651"/>
            <a:ext cx="181396" cy="179422"/>
          </a:xfrm>
          <a:prstGeom prst="rect">
            <a:avLst/>
          </a:prstGeom>
          <a:solidFill>
            <a:srgbClr val="A5A5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A82B85A8-4E73-4887-B024-18E282041860}"/>
              </a:ext>
            </a:extLst>
          </p:cNvPr>
          <p:cNvSpPr/>
          <p:nvPr/>
        </p:nvSpPr>
        <p:spPr>
          <a:xfrm>
            <a:off x="9795951" y="5145136"/>
            <a:ext cx="100354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b="1" dirty="0"/>
              <a:t>ПРОЧИЕ</a:t>
            </a:r>
            <a:endParaRPr lang="ru-RU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F9F59294-74DD-4D64-9CA0-F8A5EB854843}"/>
              </a:ext>
            </a:extLst>
          </p:cNvPr>
          <p:cNvSpPr/>
          <p:nvPr/>
        </p:nvSpPr>
        <p:spPr>
          <a:xfrm>
            <a:off x="9815300" y="4827416"/>
            <a:ext cx="68602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b="1" dirty="0"/>
              <a:t>ЕСХН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6CE3982B-F341-49D0-B902-40885F341DBB}"/>
              </a:ext>
            </a:extLst>
          </p:cNvPr>
          <p:cNvSpPr/>
          <p:nvPr/>
        </p:nvSpPr>
        <p:spPr>
          <a:xfrm>
            <a:off x="9565581" y="4921302"/>
            <a:ext cx="181396" cy="179422"/>
          </a:xfrm>
          <a:prstGeom prst="rect">
            <a:avLst/>
          </a:prstGeom>
          <a:solidFill>
            <a:srgbClr val="5482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F5EC1B78-F693-4E20-8085-F730789BAAE6}"/>
              </a:ext>
            </a:extLst>
          </p:cNvPr>
          <p:cNvSpPr/>
          <p:nvPr/>
        </p:nvSpPr>
        <p:spPr>
          <a:xfrm>
            <a:off x="9797755" y="5484713"/>
            <a:ext cx="205017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b="1" dirty="0"/>
              <a:t>ИМУЩЕСТВЕННЫЕ</a:t>
            </a:r>
          </a:p>
          <a:p>
            <a:r>
              <a:rPr lang="ru-RU" b="1" dirty="0"/>
              <a:t>НАЛОГИ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1FBB5890-8EE3-46A1-8734-55631E960890}"/>
              </a:ext>
            </a:extLst>
          </p:cNvPr>
          <p:cNvSpPr/>
          <p:nvPr/>
        </p:nvSpPr>
        <p:spPr>
          <a:xfrm>
            <a:off x="9555025" y="5578489"/>
            <a:ext cx="181396" cy="179422"/>
          </a:xfrm>
          <a:prstGeom prst="rect">
            <a:avLst/>
          </a:prstGeom>
          <a:solidFill>
            <a:srgbClr val="ED7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2" name="Рисунок 51" descr="Предупреждение">
            <a:extLst>
              <a:ext uri="{FF2B5EF4-FFF2-40B4-BE49-F238E27FC236}">
                <a16:creationId xmlns:a16="http://schemas.microsoft.com/office/drawing/2014/main" id="{E8935F9A-3C1F-4C89-A80F-B31A9B5EB7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90475" y="5190759"/>
            <a:ext cx="552873" cy="552873"/>
          </a:xfrm>
          <a:prstGeom prst="rect">
            <a:avLst/>
          </a:prstGeom>
        </p:spPr>
      </p:pic>
      <p:pic>
        <p:nvPicPr>
          <p:cNvPr id="58" name="Рисунок 57" descr="Высокое напряжение">
            <a:extLst>
              <a:ext uri="{FF2B5EF4-FFF2-40B4-BE49-F238E27FC236}">
                <a16:creationId xmlns:a16="http://schemas.microsoft.com/office/drawing/2014/main" id="{5AE5600F-A5AE-4469-B748-2CB1B1A4F0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79930" y="2254824"/>
            <a:ext cx="637226" cy="637226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36F0DFC3-A506-4260-9234-A48AC683851A}"/>
              </a:ext>
            </a:extLst>
          </p:cNvPr>
          <p:cNvSpPr txBox="1"/>
          <p:nvPr/>
        </p:nvSpPr>
        <p:spPr>
          <a:xfrm>
            <a:off x="9436685" y="3029432"/>
            <a:ext cx="145905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4002</a:t>
            </a:r>
            <a:r>
              <a:rPr lang="ru-RU" sz="25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b="1" dirty="0">
                <a:latin typeface="Helvetica" panose="020B0604020202020204" pitchFamily="34" charset="0"/>
                <a:cs typeface="Helvetica" panose="020B0604020202020204" pitchFamily="34" charset="0"/>
              </a:rPr>
              <a:t>чел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21D2363-D979-4F7B-895D-CE907A463332}"/>
              </a:ext>
            </a:extLst>
          </p:cNvPr>
          <p:cNvSpPr txBox="1"/>
          <p:nvPr/>
        </p:nvSpPr>
        <p:spPr>
          <a:xfrm>
            <a:off x="246880" y="3472533"/>
            <a:ext cx="198182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5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17 млн. </a:t>
            </a:r>
            <a:r>
              <a:rPr lang="ru-RU" b="1" dirty="0">
                <a:latin typeface="Helvetica" panose="020B0604020202020204" pitchFamily="34" charset="0"/>
                <a:cs typeface="Helvetica" panose="020B0604020202020204" pitchFamily="34" charset="0"/>
              </a:rPr>
              <a:t>руб.</a:t>
            </a:r>
            <a:r>
              <a:rPr lang="ru-RU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3DE1320-34A9-4923-AA86-ECF7D9C51C0C}"/>
              </a:ext>
            </a:extLst>
          </p:cNvPr>
          <p:cNvSpPr txBox="1"/>
          <p:nvPr/>
        </p:nvSpPr>
        <p:spPr>
          <a:xfrm>
            <a:off x="9436685" y="3664150"/>
            <a:ext cx="230242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5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46,5</a:t>
            </a:r>
            <a:r>
              <a:rPr lang="ru-RU" sz="25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5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млн.</a:t>
            </a:r>
            <a:r>
              <a:rPr lang="ru-RU" sz="27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b="1" dirty="0">
                <a:latin typeface="Helvetica" panose="020B0604020202020204" pitchFamily="34" charset="0"/>
                <a:cs typeface="Helvetica" panose="020B0604020202020204" pitchFamily="34" charset="0"/>
              </a:rPr>
              <a:t>руб</a:t>
            </a:r>
            <a:r>
              <a:rPr lang="ru-RU" sz="2700" b="1" dirty="0"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</a:p>
        </p:txBody>
      </p:sp>
      <p:sp>
        <p:nvSpPr>
          <p:cNvPr id="64" name="Стрелка: штриховая вправо 63">
            <a:extLst>
              <a:ext uri="{FF2B5EF4-FFF2-40B4-BE49-F238E27FC236}">
                <a16:creationId xmlns:a16="http://schemas.microsoft.com/office/drawing/2014/main" id="{35DA02F7-C8EE-476F-B610-91D34BCDA384}"/>
              </a:ext>
            </a:extLst>
          </p:cNvPr>
          <p:cNvSpPr/>
          <p:nvPr/>
        </p:nvSpPr>
        <p:spPr>
          <a:xfrm>
            <a:off x="4007079" y="1533905"/>
            <a:ext cx="2174218" cy="1245656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2017-2025 гг.</a:t>
            </a:r>
          </a:p>
        </p:txBody>
      </p:sp>
      <p:sp>
        <p:nvSpPr>
          <p:cNvPr id="65" name="Стрелка: штриховая вправо 64">
            <a:extLst>
              <a:ext uri="{FF2B5EF4-FFF2-40B4-BE49-F238E27FC236}">
                <a16:creationId xmlns:a16="http://schemas.microsoft.com/office/drawing/2014/main" id="{3E024888-DBC9-48BB-8CED-0BEDBCCD1E43}"/>
              </a:ext>
            </a:extLst>
          </p:cNvPr>
          <p:cNvSpPr/>
          <p:nvPr/>
        </p:nvSpPr>
        <p:spPr>
          <a:xfrm>
            <a:off x="3928056" y="4552371"/>
            <a:ext cx="2174218" cy="1245656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2017-2025 гг.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5B8FF77-092C-464E-A33B-BB0E9115C90A}"/>
              </a:ext>
            </a:extLst>
          </p:cNvPr>
          <p:cNvSpPr txBox="1"/>
          <p:nvPr/>
        </p:nvSpPr>
        <p:spPr>
          <a:xfrm>
            <a:off x="313658" y="3240605"/>
            <a:ext cx="707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всего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29B5C31-7FFE-45A1-B2AC-89511DCCB574}"/>
              </a:ext>
            </a:extLst>
          </p:cNvPr>
          <p:cNvSpPr txBox="1"/>
          <p:nvPr/>
        </p:nvSpPr>
        <p:spPr>
          <a:xfrm>
            <a:off x="9471442" y="3392880"/>
            <a:ext cx="707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всего</a:t>
            </a:r>
          </a:p>
        </p:txBody>
      </p:sp>
      <p:sp>
        <p:nvSpPr>
          <p:cNvPr id="46" name="Блок-схема: процесс 45">
            <a:extLst>
              <a:ext uri="{FF2B5EF4-FFF2-40B4-BE49-F238E27FC236}">
                <a16:creationId xmlns:a16="http://schemas.microsoft.com/office/drawing/2014/main" id="{9C7109EB-5AB4-41EC-860F-9A77FD031385}"/>
              </a:ext>
            </a:extLst>
          </p:cNvPr>
          <p:cNvSpPr/>
          <p:nvPr/>
        </p:nvSpPr>
        <p:spPr>
          <a:xfrm>
            <a:off x="0" y="9629"/>
            <a:ext cx="12192000" cy="835220"/>
          </a:xfrm>
          <a:prstGeom prst="flowChartProcess">
            <a:avLst/>
          </a:prstGeom>
          <a:solidFill>
            <a:srgbClr val="3C77BD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ПЛАНИРУЕМЫЕ РЕЗУЛЬТАТЫ РЕАЛИЗАЦИИ ПРОГРАММЫ </a:t>
            </a:r>
          </a:p>
        </p:txBody>
      </p:sp>
      <p:sp>
        <p:nvSpPr>
          <p:cNvPr id="47" name="Номер слайда 4">
            <a:extLst>
              <a:ext uri="{FF2B5EF4-FFF2-40B4-BE49-F238E27FC236}">
                <a16:creationId xmlns:a16="http://schemas.microsoft.com/office/drawing/2014/main" id="{B1807F39-FF24-4FC7-B61D-04DD237F7D16}"/>
              </a:ext>
            </a:extLst>
          </p:cNvPr>
          <p:cNvSpPr txBox="1">
            <a:spLocks/>
          </p:cNvSpPr>
          <p:nvPr/>
        </p:nvSpPr>
        <p:spPr>
          <a:xfrm>
            <a:off x="9301239" y="1212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CB888F-5DDB-46B3-AB6D-8760CE8177E6}" type="slidenum">
              <a:rPr lang="ru-RU" sz="1800" b="1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pPr/>
              <a:t>13</a:t>
            </a:fld>
            <a:endParaRPr lang="ru-RU" sz="18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DB7C26B-062D-4FCC-A0C7-1E23163497A1}"/>
              </a:ext>
            </a:extLst>
          </p:cNvPr>
          <p:cNvSpPr txBox="1"/>
          <p:nvPr/>
        </p:nvSpPr>
        <p:spPr>
          <a:xfrm rot="17464809">
            <a:off x="2046306" y="2862981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223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46F8FA5-E5EF-41E4-92E9-27ABB5620DFD}"/>
              </a:ext>
            </a:extLst>
          </p:cNvPr>
          <p:cNvSpPr txBox="1"/>
          <p:nvPr/>
        </p:nvSpPr>
        <p:spPr>
          <a:xfrm>
            <a:off x="2724397" y="1834248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337478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13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5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>
            <a:extLst>
              <a:ext uri="{FF2B5EF4-FFF2-40B4-BE49-F238E27FC236}">
                <a16:creationId xmlns:a16="http://schemas.microsoft.com/office/drawing/2014/main" id="{FA9D0766-3DBE-45F2-8884-9191E57892D1}"/>
              </a:ext>
            </a:extLst>
          </p:cNvPr>
          <p:cNvSpPr txBox="1"/>
          <p:nvPr/>
        </p:nvSpPr>
        <p:spPr>
          <a:xfrm rot="161899">
            <a:off x="3263558" y="1842492"/>
            <a:ext cx="5706264" cy="496054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ПРОЕКТНОЕ УПРАВЛЕНИЕ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7DE7D01-84E0-47C6-92A1-DBED54BA9A3C}"/>
              </a:ext>
            </a:extLst>
          </p:cNvPr>
          <p:cNvSpPr txBox="1"/>
          <p:nvPr/>
        </p:nvSpPr>
        <p:spPr>
          <a:xfrm rot="14711893">
            <a:off x="3371885" y="1199695"/>
            <a:ext cx="5457918" cy="604766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ГОСУДАРСТВЕННО-ЧАСТНОЕ ПАРТНЕРСТВО 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4369D14-8995-4E77-B93D-3A5A2AB4337F}"/>
              </a:ext>
            </a:extLst>
          </p:cNvPr>
          <p:cNvSpPr txBox="1"/>
          <p:nvPr/>
        </p:nvSpPr>
        <p:spPr>
          <a:xfrm rot="639341">
            <a:off x="3311447" y="1148482"/>
            <a:ext cx="6137476" cy="5672698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ru-RU" b="1" dirty="0"/>
              <a:t>ПОДДЕРЖКА ИНИЦИАТИВ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C6934C2-4CC1-4C45-BE97-1F37F21FA64F}"/>
              </a:ext>
            </a:extLst>
          </p:cNvPr>
          <p:cNvSpPr txBox="1"/>
          <p:nvPr/>
        </p:nvSpPr>
        <p:spPr>
          <a:xfrm rot="7223597">
            <a:off x="3407785" y="1354052"/>
            <a:ext cx="5549285" cy="5261558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ru-RU" b="1" dirty="0"/>
              <a:t>ВОВЛЕЧЕННОСТЬ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378B432-679F-4F65-8FD9-DA1DF80144A6}"/>
              </a:ext>
            </a:extLst>
          </p:cNvPr>
          <p:cNvSpPr txBox="1"/>
          <p:nvPr/>
        </p:nvSpPr>
        <p:spPr>
          <a:xfrm rot="20587853">
            <a:off x="1051049" y="-191"/>
            <a:ext cx="8589242" cy="8203101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ru-RU" b="1" dirty="0"/>
              <a:t>БЕЗОПАСНЫЙ ГОРОД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E5BCC5D-7378-49AA-8C0F-96141D435EEE}"/>
              </a:ext>
            </a:extLst>
          </p:cNvPr>
          <p:cNvSpPr txBox="1"/>
          <p:nvPr/>
        </p:nvSpPr>
        <p:spPr>
          <a:xfrm rot="19986556">
            <a:off x="2377799" y="628674"/>
            <a:ext cx="6392064" cy="6712314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ru-RU" b="1" dirty="0"/>
              <a:t>ПОНЯТНЫЕ ПРАВИЛА ВЕДЕНИЯ БИЗНЕСА</a:t>
            </a:r>
          </a:p>
        </p:txBody>
      </p:sp>
      <p:sp>
        <p:nvSpPr>
          <p:cNvPr id="82" name="Овал 81">
            <a:extLst>
              <a:ext uri="{FF2B5EF4-FFF2-40B4-BE49-F238E27FC236}">
                <a16:creationId xmlns:a16="http://schemas.microsoft.com/office/drawing/2014/main" id="{D218FF1A-E923-46E2-A33E-C041905F7DDE}"/>
              </a:ext>
            </a:extLst>
          </p:cNvPr>
          <p:cNvSpPr/>
          <p:nvPr/>
        </p:nvSpPr>
        <p:spPr>
          <a:xfrm>
            <a:off x="256094" y="-1622396"/>
            <a:ext cx="11640233" cy="11285290"/>
          </a:xfrm>
          <a:prstGeom prst="ellipse">
            <a:avLst/>
          </a:prstGeom>
          <a:solidFill>
            <a:srgbClr val="FBFBF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08004D59-6C01-48CA-84A2-A4B679DFE68F}"/>
              </a:ext>
            </a:extLst>
          </p:cNvPr>
          <p:cNvSpPr/>
          <p:nvPr/>
        </p:nvSpPr>
        <p:spPr>
          <a:xfrm>
            <a:off x="1629465" y="-647770"/>
            <a:ext cx="8974448" cy="9336038"/>
          </a:xfrm>
          <a:prstGeom prst="ellipse">
            <a:avLst/>
          </a:prstGeom>
          <a:solidFill>
            <a:schemeClr val="accent1">
              <a:lumMod val="20000"/>
              <a:lumOff val="80000"/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198FA038-8AA1-42E3-8BEB-9A5E75B0947C}"/>
              </a:ext>
            </a:extLst>
          </p:cNvPr>
          <p:cNvSpPr/>
          <p:nvPr/>
        </p:nvSpPr>
        <p:spPr>
          <a:xfrm>
            <a:off x="2699726" y="466698"/>
            <a:ext cx="6865229" cy="711226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Равнобедренный треугольник 2">
            <a:extLst>
              <a:ext uri="{FF2B5EF4-FFF2-40B4-BE49-F238E27FC236}">
                <a16:creationId xmlns:a16="http://schemas.microsoft.com/office/drawing/2014/main" id="{094FC46D-3B58-499F-8EEA-158AD7DB4303}"/>
              </a:ext>
            </a:extLst>
          </p:cNvPr>
          <p:cNvSpPr/>
          <p:nvPr/>
        </p:nvSpPr>
        <p:spPr>
          <a:xfrm>
            <a:off x="1252330" y="486384"/>
            <a:ext cx="9824642" cy="5878690"/>
          </a:xfrm>
          <a:prstGeom prst="triangle">
            <a:avLst>
              <a:gd name="adj" fmla="val 49765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bg2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1" name="Овал 60">
            <a:extLst>
              <a:ext uri="{FF2B5EF4-FFF2-40B4-BE49-F238E27FC236}">
                <a16:creationId xmlns:a16="http://schemas.microsoft.com/office/drawing/2014/main" id="{5C180C83-6D11-4285-A8E3-F8AD7323D95F}"/>
              </a:ext>
            </a:extLst>
          </p:cNvPr>
          <p:cNvSpPr/>
          <p:nvPr/>
        </p:nvSpPr>
        <p:spPr>
          <a:xfrm>
            <a:off x="3437682" y="1375423"/>
            <a:ext cx="5389319" cy="528965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cmpd="dbl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7854D19E-C2D2-4FCA-81B9-10DFA210ECDC}"/>
              </a:ext>
            </a:extLst>
          </p:cNvPr>
          <p:cNvSpPr/>
          <p:nvPr/>
        </p:nvSpPr>
        <p:spPr>
          <a:xfrm>
            <a:off x="3834710" y="1758288"/>
            <a:ext cx="4579321" cy="4606786"/>
          </a:xfrm>
          <a:prstGeom prst="ellipse">
            <a:avLst/>
          </a:prstGeom>
          <a:solidFill>
            <a:srgbClr val="F26229"/>
          </a:solidFill>
          <a:ln w="7937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7C6C67BB-EACE-4ADC-8F72-2E4E18EF1438}"/>
              </a:ext>
            </a:extLst>
          </p:cNvPr>
          <p:cNvSpPr/>
          <p:nvPr/>
        </p:nvSpPr>
        <p:spPr>
          <a:xfrm>
            <a:off x="4342563" y="2267670"/>
            <a:ext cx="3563614" cy="3588021"/>
          </a:xfrm>
          <a:prstGeom prst="ellipse">
            <a:avLst/>
          </a:prstGeom>
          <a:solidFill>
            <a:schemeClr val="accent6"/>
          </a:solidFill>
          <a:ln w="79375" cmpd="thickThin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A282BA3A-1EFE-45B5-9467-E6FFDF315538}"/>
              </a:ext>
            </a:extLst>
          </p:cNvPr>
          <p:cNvSpPr/>
          <p:nvPr/>
        </p:nvSpPr>
        <p:spPr>
          <a:xfrm>
            <a:off x="4909014" y="2864127"/>
            <a:ext cx="2430712" cy="23951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D494058-7900-4923-933E-A4B865F54FD1}"/>
              </a:ext>
            </a:extLst>
          </p:cNvPr>
          <p:cNvSpPr/>
          <p:nvPr/>
        </p:nvSpPr>
        <p:spPr>
          <a:xfrm>
            <a:off x="325120" y="5730240"/>
            <a:ext cx="2062480" cy="873760"/>
          </a:xfrm>
          <a:prstGeom prst="rect">
            <a:avLst/>
          </a:prstGeom>
          <a:solidFill>
            <a:srgbClr val="3C77BD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/>
              <a:t>ВЛАСТЬ</a:t>
            </a:r>
            <a:r>
              <a:rPr lang="ru-RU" dirty="0"/>
              <a:t> 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D2D3E11-EE7C-47D6-837C-D528F91A6F23}"/>
              </a:ext>
            </a:extLst>
          </p:cNvPr>
          <p:cNvSpPr/>
          <p:nvPr/>
        </p:nvSpPr>
        <p:spPr>
          <a:xfrm>
            <a:off x="5145929" y="136538"/>
            <a:ext cx="2062480" cy="873760"/>
          </a:xfrm>
          <a:prstGeom prst="rect">
            <a:avLst/>
          </a:prstGeom>
          <a:solidFill>
            <a:srgbClr val="3C77BD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/>
              <a:t>ГРАЖДАНИН</a:t>
            </a:r>
            <a:r>
              <a:rPr lang="ru-RU" dirty="0"/>
              <a:t> 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86966188-5877-4BA4-9876-98C8F84DF714}"/>
              </a:ext>
            </a:extLst>
          </p:cNvPr>
          <p:cNvSpPr/>
          <p:nvPr/>
        </p:nvSpPr>
        <p:spPr>
          <a:xfrm>
            <a:off x="9794468" y="5730240"/>
            <a:ext cx="2062480" cy="873760"/>
          </a:xfrm>
          <a:prstGeom prst="rect">
            <a:avLst/>
          </a:prstGeom>
          <a:solidFill>
            <a:srgbClr val="3C77BD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/>
              <a:t>БИЗНЕС</a:t>
            </a:r>
            <a:r>
              <a:rPr lang="ru-RU" dirty="0"/>
              <a:t>  </a:t>
            </a:r>
          </a:p>
        </p:txBody>
      </p:sp>
      <p:sp>
        <p:nvSpPr>
          <p:cNvPr id="26" name="Блок-схема: процесс 25">
            <a:extLst>
              <a:ext uri="{FF2B5EF4-FFF2-40B4-BE49-F238E27FC236}">
                <a16:creationId xmlns:a16="http://schemas.microsoft.com/office/drawing/2014/main" id="{74BAA489-7CEC-4554-BDD6-80D9F7274A98}"/>
              </a:ext>
            </a:extLst>
          </p:cNvPr>
          <p:cNvSpPr/>
          <p:nvPr/>
        </p:nvSpPr>
        <p:spPr>
          <a:xfrm>
            <a:off x="0" y="-817"/>
            <a:ext cx="4153924" cy="1011115"/>
          </a:xfrm>
          <a:prstGeom prst="flowChartProcess">
            <a:avLst/>
          </a:prstGeom>
          <a:solidFill>
            <a:srgbClr val="3C77BD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ОБРАЗ БУДУЩЕГО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ЖЕШАРТ 2025 год</a:t>
            </a:r>
          </a:p>
        </p:txBody>
      </p:sp>
      <p:sp>
        <p:nvSpPr>
          <p:cNvPr id="27" name="Номер слайда 4">
            <a:extLst>
              <a:ext uri="{FF2B5EF4-FFF2-40B4-BE49-F238E27FC236}">
                <a16:creationId xmlns:a16="http://schemas.microsoft.com/office/drawing/2014/main" id="{7D97E60E-17D8-42A4-BC94-C53E8920E7DF}"/>
              </a:ext>
            </a:extLst>
          </p:cNvPr>
          <p:cNvSpPr txBox="1">
            <a:spLocks/>
          </p:cNvSpPr>
          <p:nvPr/>
        </p:nvSpPr>
        <p:spPr>
          <a:xfrm>
            <a:off x="9301239" y="1212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CB888F-5DDB-46B3-AB6D-8760CE8177E6}" type="slidenum">
              <a:rPr lang="ru-RU" sz="1800" b="1" smtClean="0">
                <a:solidFill>
                  <a:srgbClr val="3C77BD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pPr/>
              <a:t>14</a:t>
            </a:fld>
            <a:endParaRPr lang="ru-RU" sz="1800" b="1" dirty="0">
              <a:solidFill>
                <a:srgbClr val="3C77BD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528D8171-2798-4C7D-A3B5-5C960489FFB4}"/>
              </a:ext>
            </a:extLst>
          </p:cNvPr>
          <p:cNvSpPr/>
          <p:nvPr/>
        </p:nvSpPr>
        <p:spPr>
          <a:xfrm>
            <a:off x="5349004" y="3297075"/>
            <a:ext cx="1503680" cy="1529209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79375" cmpd="thickThin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ЖЕШАРТ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A5CB6358-3BF6-47A6-B359-38F9E904E5BC}"/>
              </a:ext>
            </a:extLst>
          </p:cNvPr>
          <p:cNvSpPr/>
          <p:nvPr/>
        </p:nvSpPr>
        <p:spPr>
          <a:xfrm rot="3433557">
            <a:off x="3633845" y="1637839"/>
            <a:ext cx="4996992" cy="4927043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СТАВКА НА ЭКОЛОГИЮ  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37EC0061-5718-4F76-8BB8-004A2C83BCF6}"/>
              </a:ext>
            </a:extLst>
          </p:cNvPr>
          <p:cNvSpPr/>
          <p:nvPr/>
        </p:nvSpPr>
        <p:spPr>
          <a:xfrm rot="20582517">
            <a:off x="3584770" y="1434350"/>
            <a:ext cx="5032152" cy="5171798"/>
          </a:xfrm>
          <a:prstGeom prst="rect">
            <a:avLst/>
          </a:prstGeom>
        </p:spPr>
        <p:txBody>
          <a:bodyPr wrap="square">
            <a:prstTxWarp prst="textArchDown">
              <a:avLst/>
            </a:prstTxWarp>
            <a:spAutoFit/>
          </a:bodyPr>
          <a:lstStyle/>
          <a:p>
            <a:r>
              <a:rPr lang="ru-RU" b="1" dirty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СОВРЕМЕННАЯ ГОРОДСКАЯ СРЕДА</a:t>
            </a:r>
            <a:r>
              <a:rPr lang="en-US" b="1" dirty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b="1" dirty="0">
                <a:solidFill>
                  <a:srgbClr val="00B0F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И ИНФРАСТРУКТУРА  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28E81494-EE43-4149-BB21-448B67407889}"/>
              </a:ext>
            </a:extLst>
          </p:cNvPr>
          <p:cNvSpPr/>
          <p:nvPr/>
        </p:nvSpPr>
        <p:spPr>
          <a:xfrm rot="1513483">
            <a:off x="4137921" y="2101055"/>
            <a:ext cx="4063824" cy="3843592"/>
          </a:xfrm>
          <a:prstGeom prst="rect">
            <a:avLst/>
          </a:prstGeom>
        </p:spPr>
        <p:txBody>
          <a:bodyPr wrap="square">
            <a:prstTxWarp prst="textCircle">
              <a:avLst/>
            </a:prstTxWarp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</a:rPr>
              <a:t>КАЖДЫЙ ЧЕТВЕРТЫЙ ЗАНЯТ В МСП</a:t>
            </a: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27BB2139-EA5C-4A75-A496-F7EE176113DA}"/>
              </a:ext>
            </a:extLst>
          </p:cNvPr>
          <p:cNvSpPr/>
          <p:nvPr/>
        </p:nvSpPr>
        <p:spPr>
          <a:xfrm>
            <a:off x="4057137" y="1984381"/>
            <a:ext cx="4195325" cy="4182739"/>
          </a:xfrm>
          <a:prstGeom prst="rect">
            <a:avLst/>
          </a:prstGeom>
        </p:spPr>
        <p:txBody>
          <a:bodyPr wrap="square">
            <a:prstTxWarp prst="textArchDown">
              <a:avLst/>
            </a:prstTxWarp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B8FE8125-77C3-44B3-935E-AC8DB173242F}"/>
              </a:ext>
            </a:extLst>
          </p:cNvPr>
          <p:cNvSpPr/>
          <p:nvPr/>
        </p:nvSpPr>
        <p:spPr>
          <a:xfrm rot="20581768">
            <a:off x="4611631" y="2677302"/>
            <a:ext cx="3041420" cy="2796895"/>
          </a:xfrm>
          <a:prstGeom prst="rect">
            <a:avLst/>
          </a:prstGeom>
        </p:spPr>
        <p:txBody>
          <a:bodyPr>
            <a:prstTxWarp prst="textCircle">
              <a:avLst/>
            </a:prstTxWarp>
            <a:spAutoFit/>
          </a:bodyPr>
          <a:lstStyle/>
          <a:p>
            <a:r>
              <a:rPr lang="en-US" sz="1900" b="1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</a:t>
            </a: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sz="19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ВЕДУЩИЙ АГРОПРОМЫШЛЕННЫЙ ПАРК</a:t>
            </a: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39865F6D-A21E-467C-9321-D7DD50978B60}"/>
              </a:ext>
            </a:extLst>
          </p:cNvPr>
          <p:cNvSpPr/>
          <p:nvPr/>
        </p:nvSpPr>
        <p:spPr>
          <a:xfrm rot="20558865">
            <a:off x="4522724" y="2432862"/>
            <a:ext cx="3156240" cy="3174774"/>
          </a:xfrm>
          <a:prstGeom prst="rect">
            <a:avLst/>
          </a:prstGeom>
        </p:spPr>
        <p:txBody>
          <a:bodyPr wrap="square">
            <a:prstTxWarp prst="textArchDown">
              <a:avLst/>
            </a:prstTxWarp>
            <a:spAutoFit/>
          </a:bodyPr>
          <a:lstStyle/>
          <a:p>
            <a:r>
              <a:rPr lang="ru-RU" sz="15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Республики Коми и Архангельской области</a:t>
            </a:r>
            <a:endParaRPr lang="ru-RU" sz="1500" dirty="0">
              <a:solidFill>
                <a:schemeClr val="bg1"/>
              </a:solidFill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45FD1899-287C-44D4-A6B5-BF42FC19721F}"/>
              </a:ext>
            </a:extLst>
          </p:cNvPr>
          <p:cNvSpPr/>
          <p:nvPr/>
        </p:nvSpPr>
        <p:spPr>
          <a:xfrm rot="3408632">
            <a:off x="5144291" y="3125978"/>
            <a:ext cx="1944797" cy="1919838"/>
          </a:xfrm>
          <a:prstGeom prst="rect">
            <a:avLst/>
          </a:prstGeom>
        </p:spPr>
        <p:txBody>
          <a:bodyPr>
            <a:prstTxWarp prst="textCircle">
              <a:avLst/>
            </a:prstTxWarp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ЛИДЕР ФАНЕРНОГО ПРОИЗВОДСТВА РОССИИ 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E872457-1772-4AD3-BCF1-A4B8275221E6}"/>
              </a:ext>
            </a:extLst>
          </p:cNvPr>
          <p:cNvSpPr txBox="1"/>
          <p:nvPr/>
        </p:nvSpPr>
        <p:spPr>
          <a:xfrm>
            <a:off x="8097209" y="773775"/>
            <a:ext cx="3557833" cy="553998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ВОЗМОЖНОСТЬ ФИЗИЧЕСКОГО </a:t>
            </a:r>
          </a:p>
          <a:p>
            <a:pPr algn="ctr"/>
            <a:r>
              <a:rPr lang="ru-RU" sz="15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И ИНТЕЛЕКТУАЛЬНОГО РАЗВИТИЯ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1745817-AC10-4202-BEA4-1B7FCE71B4DD}"/>
              </a:ext>
            </a:extLst>
          </p:cNvPr>
          <p:cNvSpPr txBox="1"/>
          <p:nvPr/>
        </p:nvSpPr>
        <p:spPr>
          <a:xfrm>
            <a:off x="9820172" y="3458543"/>
            <a:ext cx="2095510" cy="78483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ИННОВАЦИОННЫЕ </a:t>
            </a:r>
          </a:p>
          <a:p>
            <a:pPr algn="ctr"/>
            <a:r>
              <a:rPr lang="ru-RU" sz="15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ПРЕДПРИЯТИЯ </a:t>
            </a:r>
          </a:p>
          <a:p>
            <a:pPr algn="ctr"/>
            <a:r>
              <a:rPr lang="ru-RU" sz="15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И РАБОЧИЕ МЕСТА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533F323-D1F2-48FC-A275-417905BE39F5}"/>
              </a:ext>
            </a:extLst>
          </p:cNvPr>
          <p:cNvSpPr txBox="1"/>
          <p:nvPr/>
        </p:nvSpPr>
        <p:spPr>
          <a:xfrm>
            <a:off x="9278503" y="2678539"/>
            <a:ext cx="2511265" cy="55399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УДАЛЕННЫЙ ДОСТУП К </a:t>
            </a:r>
          </a:p>
          <a:p>
            <a:pPr algn="ctr"/>
            <a:r>
              <a:rPr lang="ru-RU" sz="15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МИРОВОЙ КУЛЬТУРЕ 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8D8EC33-7919-4911-A108-9FD0857CD1D6}"/>
              </a:ext>
            </a:extLst>
          </p:cNvPr>
          <p:cNvSpPr txBox="1"/>
          <p:nvPr/>
        </p:nvSpPr>
        <p:spPr>
          <a:xfrm>
            <a:off x="9007207" y="1664980"/>
            <a:ext cx="2851822" cy="55399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ПЕРСОНАЛЬНЫЙ </a:t>
            </a:r>
          </a:p>
          <a:p>
            <a:pPr algn="ctr"/>
            <a:r>
              <a:rPr lang="ru-RU" sz="15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МЕДИЦИНСКИЙ</a:t>
            </a:r>
            <a:r>
              <a:rPr lang="en-US" sz="15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sz="15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СЕРВИС</a:t>
            </a:r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9E340F53-647A-459F-B762-07B9F17F052D}"/>
              </a:ext>
            </a:extLst>
          </p:cNvPr>
          <p:cNvSpPr/>
          <p:nvPr/>
        </p:nvSpPr>
        <p:spPr>
          <a:xfrm>
            <a:off x="10160547" y="4626524"/>
            <a:ext cx="2002472" cy="323165"/>
          </a:xfrm>
          <a:prstGeom prst="rect">
            <a:avLst/>
          </a:prstGeom>
          <a:solidFill>
            <a:srgbClr val="1A9AAD"/>
          </a:solidFill>
        </p:spPr>
        <p:txBody>
          <a:bodyPr wrap="none">
            <a:spAutoFit/>
          </a:bodyPr>
          <a:lstStyle/>
          <a:p>
            <a:pPr algn="ctr"/>
            <a:r>
              <a:rPr lang="ru-RU" sz="15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ИНТЕРНЕТ ВЕЩЕЙ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5E0EE1B4-A77B-44D3-A06B-1242FB7ED25D}"/>
              </a:ext>
            </a:extLst>
          </p:cNvPr>
          <p:cNvCxnSpPr/>
          <p:nvPr/>
        </p:nvCxnSpPr>
        <p:spPr>
          <a:xfrm>
            <a:off x="1768570" y="5730240"/>
            <a:ext cx="623574" cy="6433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3B5F7136-1355-4267-8096-66A99B06B76A}"/>
              </a:ext>
            </a:extLst>
          </p:cNvPr>
          <p:cNvCxnSpPr/>
          <p:nvPr/>
        </p:nvCxnSpPr>
        <p:spPr>
          <a:xfrm flipV="1">
            <a:off x="9794468" y="5730240"/>
            <a:ext cx="743845" cy="6348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C8D528BC-C2CC-4DA6-BDDC-CDBE7F95F406}"/>
              </a:ext>
            </a:extLst>
          </p:cNvPr>
          <p:cNvSpPr txBox="1"/>
          <p:nvPr/>
        </p:nvSpPr>
        <p:spPr>
          <a:xfrm rot="7494704">
            <a:off x="3560185" y="1506452"/>
            <a:ext cx="5549285" cy="5261558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ru-RU" b="1" dirty="0"/>
              <a:t>ВОВЛЕЧЕННОСТЬ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C55550E-A3B9-40CA-91FC-B0186978059B}"/>
              </a:ext>
            </a:extLst>
          </p:cNvPr>
          <p:cNvSpPr txBox="1"/>
          <p:nvPr/>
        </p:nvSpPr>
        <p:spPr>
          <a:xfrm rot="161899">
            <a:off x="3246618" y="1805548"/>
            <a:ext cx="5706264" cy="496054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ПРОЕКТНОЕ УПРАВЛЕНИЕ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6069744-8C26-4ECD-8072-938AE51521A9}"/>
              </a:ext>
            </a:extLst>
          </p:cNvPr>
          <p:cNvSpPr txBox="1"/>
          <p:nvPr/>
        </p:nvSpPr>
        <p:spPr>
          <a:xfrm rot="639341">
            <a:off x="3335406" y="1196141"/>
            <a:ext cx="6137476" cy="5672698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ru-RU" b="1" dirty="0"/>
              <a:t>ПОДДЕРЖКА ИНИЦИАТИВ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DCA4B25-564E-4E40-9CBB-009660D9C453}"/>
              </a:ext>
            </a:extLst>
          </p:cNvPr>
          <p:cNvSpPr txBox="1"/>
          <p:nvPr/>
        </p:nvSpPr>
        <p:spPr>
          <a:xfrm rot="20587853">
            <a:off x="1203449" y="152209"/>
            <a:ext cx="8589242" cy="8203101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ru-RU" b="1" dirty="0"/>
              <a:t>БЕЗОПАСНЫЙ ГОРОД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B3250A8-A14B-46CD-A60B-267E2142324F}"/>
              </a:ext>
            </a:extLst>
          </p:cNvPr>
          <p:cNvSpPr txBox="1"/>
          <p:nvPr/>
        </p:nvSpPr>
        <p:spPr>
          <a:xfrm rot="19986556">
            <a:off x="2530199" y="781074"/>
            <a:ext cx="6392064" cy="6712314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ru-RU" b="1" dirty="0"/>
              <a:t>ПОНЯТНЫЕ ПРАВИЛА ВЕДЕНИЯ БИЗНЕСА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F78E588-9C81-4BD9-8843-DAAAD4551BAE}"/>
              </a:ext>
            </a:extLst>
          </p:cNvPr>
          <p:cNvSpPr txBox="1"/>
          <p:nvPr/>
        </p:nvSpPr>
        <p:spPr>
          <a:xfrm rot="14711893">
            <a:off x="3524285" y="1352095"/>
            <a:ext cx="5457918" cy="604766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ГОСУДАРСТВЕННО-ЧАСТНОЕ ПАРТНЕРСТВО </a:t>
            </a:r>
          </a:p>
        </p:txBody>
      </p:sp>
    </p:spTree>
    <p:extLst>
      <p:ext uri="{BB962C8B-B14F-4D97-AF65-F5344CB8AC3E}">
        <p14:creationId xmlns:p14="http://schemas.microsoft.com/office/powerpoint/2010/main" val="388462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FDAB3F6-67CD-49BE-9970-1BE0065D2B3C}"/>
              </a:ext>
            </a:extLst>
          </p:cNvPr>
          <p:cNvSpPr txBox="1"/>
          <p:nvPr/>
        </p:nvSpPr>
        <p:spPr>
          <a:xfrm>
            <a:off x="4028508" y="1360714"/>
            <a:ext cx="67738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Куратор программы</a:t>
            </a:r>
          </a:p>
          <a:p>
            <a:r>
              <a:rPr lang="ru-RU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Герасимов Н.Н.</a:t>
            </a:r>
          </a:p>
          <a:p>
            <a:r>
              <a:rPr lang="ru-RU" dirty="0">
                <a:latin typeface="Helvetica" panose="020B0604020202020204" pitchFamily="34" charset="0"/>
                <a:cs typeface="Helvetica" panose="020B0604020202020204" pitchFamily="34" charset="0"/>
              </a:rPr>
              <a:t>Заместитель Председателя Правительства Республики Коми</a:t>
            </a:r>
          </a:p>
          <a:p>
            <a:r>
              <a:rPr lang="ru-RU" dirty="0">
                <a:latin typeface="Helvetica" panose="020B0604020202020204" pitchFamily="34" charset="0"/>
                <a:cs typeface="Helvetica" panose="020B0604020202020204" pitchFamily="34" charset="0"/>
              </a:rPr>
              <a:t>Председатель Управляющего Совета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C7002A-05D0-4D4F-AE9E-A659AC38C754}"/>
              </a:ext>
            </a:extLst>
          </p:cNvPr>
          <p:cNvSpPr txBox="1"/>
          <p:nvPr/>
        </p:nvSpPr>
        <p:spPr>
          <a:xfrm>
            <a:off x="511628" y="2943999"/>
            <a:ext cx="31866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Демченко А.В.</a:t>
            </a:r>
          </a:p>
          <a:p>
            <a:r>
              <a:rPr lang="ru-RU" dirty="0">
                <a:latin typeface="Helvetica" panose="020B0604020202020204" pitchFamily="34" charset="0"/>
                <a:cs typeface="Helvetica" panose="020B0604020202020204" pitchFamily="34" charset="0"/>
              </a:rPr>
              <a:t>Линейный менеджер ФРМ</a:t>
            </a:r>
          </a:p>
          <a:p>
            <a:r>
              <a:rPr lang="ru-RU" dirty="0">
                <a:latin typeface="Helvetica" panose="020B0604020202020204" pitchFamily="34" charset="0"/>
                <a:cs typeface="Helvetica" panose="020B0604020202020204" pitchFamily="34" charset="0"/>
              </a:rPr>
              <a:t>Заместитель председателя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E88BC2-9952-4CB7-80C7-FC0E576722FF}"/>
              </a:ext>
            </a:extLst>
          </p:cNvPr>
          <p:cNvSpPr txBox="1"/>
          <p:nvPr/>
        </p:nvSpPr>
        <p:spPr>
          <a:xfrm>
            <a:off x="4028508" y="2667000"/>
            <a:ext cx="56094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Руководитель программы</a:t>
            </a:r>
          </a:p>
          <a:p>
            <a:r>
              <a:rPr lang="ru-RU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Штраух Ю.Д.</a:t>
            </a:r>
          </a:p>
          <a:p>
            <a:r>
              <a:rPr lang="ru-RU" dirty="0">
                <a:latin typeface="Helvetica" panose="020B0604020202020204" pitchFamily="34" charset="0"/>
                <a:cs typeface="Helvetica" panose="020B0604020202020204" pitchFamily="34" charset="0"/>
              </a:rPr>
              <a:t>Руководитель Администрации ГП «Жешарт»</a:t>
            </a:r>
          </a:p>
          <a:p>
            <a:r>
              <a:rPr lang="ru-RU" dirty="0">
                <a:latin typeface="Helvetica" panose="020B0604020202020204" pitchFamily="34" charset="0"/>
                <a:cs typeface="Helvetica" panose="020B0604020202020204" pitchFamily="34" charset="0"/>
              </a:rPr>
              <a:t>Заместитель председателя Управляющего Совета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62F5B7-2AF1-4384-9478-80986CBAE279}"/>
              </a:ext>
            </a:extLst>
          </p:cNvPr>
          <p:cNvSpPr txBox="1"/>
          <p:nvPr/>
        </p:nvSpPr>
        <p:spPr>
          <a:xfrm>
            <a:off x="4028508" y="3973286"/>
            <a:ext cx="360964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Члены управляющего Совета</a:t>
            </a:r>
          </a:p>
          <a:p>
            <a:r>
              <a:rPr lang="ru-RU" dirty="0" err="1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Колбасюк</a:t>
            </a:r>
            <a:r>
              <a:rPr lang="ru-RU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Н.П.</a:t>
            </a:r>
          </a:p>
          <a:p>
            <a:r>
              <a:rPr lang="ru-RU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Карпова А.Д.</a:t>
            </a:r>
          </a:p>
          <a:p>
            <a:r>
              <a:rPr lang="ru-RU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Кутишенко Д.С. </a:t>
            </a:r>
          </a:p>
          <a:p>
            <a:r>
              <a:rPr lang="ru-RU" dirty="0" err="1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Дуюнов</a:t>
            </a:r>
            <a:r>
              <a:rPr lang="ru-RU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В.Н.</a:t>
            </a:r>
          </a:p>
          <a:p>
            <a:endParaRPr lang="ru-RU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497A56-2DF0-4737-9018-2F682B27260D}"/>
              </a:ext>
            </a:extLst>
          </p:cNvPr>
          <p:cNvSpPr txBox="1"/>
          <p:nvPr/>
        </p:nvSpPr>
        <p:spPr>
          <a:xfrm>
            <a:off x="4028508" y="5727612"/>
            <a:ext cx="3005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Руководители проектов 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FE5B544B-2B7C-4104-A108-D5FEFE7AA696}"/>
              </a:ext>
            </a:extLst>
          </p:cNvPr>
          <p:cNvCxnSpPr/>
          <p:nvPr/>
        </p:nvCxnSpPr>
        <p:spPr>
          <a:xfrm>
            <a:off x="511628" y="2667000"/>
            <a:ext cx="110707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DC4754DC-21EC-48FC-8508-B4C3B36CF49A}"/>
              </a:ext>
            </a:extLst>
          </p:cNvPr>
          <p:cNvCxnSpPr>
            <a:cxnSpLocks/>
          </p:cNvCxnSpPr>
          <p:nvPr/>
        </p:nvCxnSpPr>
        <p:spPr>
          <a:xfrm>
            <a:off x="511628" y="3889100"/>
            <a:ext cx="110707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FFE10153-874C-466F-A26B-7607577FD3FD}"/>
              </a:ext>
            </a:extLst>
          </p:cNvPr>
          <p:cNvCxnSpPr>
            <a:cxnSpLocks/>
          </p:cNvCxnSpPr>
          <p:nvPr/>
        </p:nvCxnSpPr>
        <p:spPr>
          <a:xfrm>
            <a:off x="4112458" y="5637349"/>
            <a:ext cx="38691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https://cdn5.img.ria.ru/images/17881/73/178817315.jpg">
            <a:extLst>
              <a:ext uri="{FF2B5EF4-FFF2-40B4-BE49-F238E27FC236}">
                <a16:creationId xmlns:a16="http://schemas.microsoft.com/office/drawing/2014/main" id="{188AFF6A-DBC8-463A-8D6A-D52A174C2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76" y="4033513"/>
            <a:ext cx="1972698" cy="261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Блок-схема: процесс 13">
            <a:extLst>
              <a:ext uri="{FF2B5EF4-FFF2-40B4-BE49-F238E27FC236}">
                <a16:creationId xmlns:a16="http://schemas.microsoft.com/office/drawing/2014/main" id="{52FBD3A1-EA1E-4F21-B5E6-3EDC9CB78FE7}"/>
              </a:ext>
            </a:extLst>
          </p:cNvPr>
          <p:cNvSpPr/>
          <p:nvPr/>
        </p:nvSpPr>
        <p:spPr>
          <a:xfrm>
            <a:off x="0" y="-28486"/>
            <a:ext cx="12192000" cy="1011115"/>
          </a:xfrm>
          <a:prstGeom prst="flowChartProcess">
            <a:avLst/>
          </a:prstGeom>
          <a:solidFill>
            <a:srgbClr val="3C77BD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УПРАВЛЯЮЩИЙ СОВЕТ ПРОГРАММЫ</a:t>
            </a:r>
          </a:p>
          <a:p>
            <a:pPr algn="ctr"/>
            <a:r>
              <a:rPr lang="ru-RU" sz="2500" b="1" dirty="0">
                <a:solidFill>
                  <a:schemeClr val="bg1"/>
                </a:solidFill>
              </a:rPr>
              <a:t>«КОМПЛЕКСНОЕ РАЗВИТИЕ МОНОГОРОДА ЖЕШАРТА» </a:t>
            </a:r>
          </a:p>
        </p:txBody>
      </p:sp>
      <p:sp>
        <p:nvSpPr>
          <p:cNvPr id="12" name="Номер слайда 4">
            <a:extLst>
              <a:ext uri="{FF2B5EF4-FFF2-40B4-BE49-F238E27FC236}">
                <a16:creationId xmlns:a16="http://schemas.microsoft.com/office/drawing/2014/main" id="{AA400A98-E840-44C6-8526-00DC64C89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722" y="6373609"/>
            <a:ext cx="2743200" cy="365125"/>
          </a:xfrm>
        </p:spPr>
        <p:txBody>
          <a:bodyPr/>
          <a:lstStyle/>
          <a:p>
            <a:fld id="{ACCB888F-5DDB-46B3-AB6D-8760CE8177E6}" type="slidenum">
              <a:rPr lang="ru-RU" sz="18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15</a:t>
            </a:fld>
            <a:endParaRPr lang="ru-RU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Номер слайда 4">
            <a:extLst>
              <a:ext uri="{FF2B5EF4-FFF2-40B4-BE49-F238E27FC236}">
                <a16:creationId xmlns:a16="http://schemas.microsoft.com/office/drawing/2014/main" id="{D2223E7B-E914-4FAE-9E7F-C0E19E43D6F8}"/>
              </a:ext>
            </a:extLst>
          </p:cNvPr>
          <p:cNvSpPr txBox="1">
            <a:spLocks/>
          </p:cNvSpPr>
          <p:nvPr/>
        </p:nvSpPr>
        <p:spPr>
          <a:xfrm>
            <a:off x="9301239" y="1212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CB888F-5DDB-46B3-AB6D-8760CE8177E6}" type="slidenum">
              <a:rPr lang="ru-RU" sz="1800" b="1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pPr/>
              <a:t>15</a:t>
            </a:fld>
            <a:endParaRPr lang="ru-RU" sz="18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93F4C5-0B27-4F26-A1A9-A0E15984A1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76" y="1317008"/>
            <a:ext cx="907111" cy="11777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17112B-C342-45CE-A22A-D5D0529B46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281" y="1713060"/>
            <a:ext cx="2221633" cy="49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59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человек, стоит, в позе, вино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8AD746A0-7AB6-4804-91EF-0755D36054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60" y="1434470"/>
            <a:ext cx="6841453" cy="4559829"/>
          </a:xfrm>
          <a:prstGeom prst="rect">
            <a:avLst/>
          </a:prstGeom>
          <a:effectLst>
            <a:softEdge rad="2540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E74997-CB41-42D8-BF12-22B6CE8822C6}"/>
              </a:ext>
            </a:extLst>
          </p:cNvPr>
          <p:cNvSpPr txBox="1"/>
          <p:nvPr/>
        </p:nvSpPr>
        <p:spPr>
          <a:xfrm>
            <a:off x="7130482" y="1533988"/>
            <a:ext cx="33503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</a:rPr>
              <a:t>ШТРАУХ Юрий Давыдович </a:t>
            </a:r>
            <a:endParaRPr lang="ru-RU" dirty="0">
              <a:solidFill>
                <a:srgbClr val="FF0000"/>
              </a:solidFill>
            </a:endParaRPr>
          </a:p>
          <a:p>
            <a:pPr algn="just"/>
            <a:r>
              <a:rPr lang="ru-RU" i="1" dirty="0">
                <a:solidFill>
                  <a:schemeClr val="accent3">
                    <a:lumMod val="50000"/>
                  </a:schemeClr>
                </a:solidFill>
              </a:rPr>
              <a:t>Руководитель администрации </a:t>
            </a:r>
          </a:p>
          <a:p>
            <a:pPr algn="just"/>
            <a:r>
              <a:rPr lang="ru-RU" i="1" dirty="0">
                <a:solidFill>
                  <a:schemeClr val="accent3">
                    <a:lumMod val="50000"/>
                  </a:schemeClr>
                </a:solidFill>
              </a:rPr>
              <a:t>пгт.  Жешарт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579AEC0-1C72-4024-9FCC-DFF54FB69AC3}"/>
              </a:ext>
            </a:extLst>
          </p:cNvPr>
          <p:cNvSpPr/>
          <p:nvPr/>
        </p:nvSpPr>
        <p:spPr>
          <a:xfrm>
            <a:off x="7131191" y="248610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КОЛБАСЮК Наталия Павловна </a:t>
            </a:r>
          </a:p>
          <a:p>
            <a:pPr algn="just"/>
            <a:r>
              <a:rPr lang="ru-RU" i="1" dirty="0">
                <a:solidFill>
                  <a:schemeClr val="accent3">
                    <a:lumMod val="50000"/>
                  </a:schemeClr>
                </a:solidFill>
              </a:rPr>
              <a:t>Первый заместитель министра </a:t>
            </a:r>
          </a:p>
          <a:p>
            <a:pPr algn="just"/>
            <a:r>
              <a:rPr lang="ru-RU" i="1" dirty="0">
                <a:solidFill>
                  <a:schemeClr val="accent3">
                    <a:lumMod val="50000"/>
                  </a:schemeClr>
                </a:solidFill>
              </a:rPr>
              <a:t>сельского хозяйства и потребительского </a:t>
            </a:r>
          </a:p>
          <a:p>
            <a:pPr algn="just"/>
            <a:r>
              <a:rPr lang="ru-RU" i="1" dirty="0">
                <a:solidFill>
                  <a:schemeClr val="accent3">
                    <a:lumMod val="50000"/>
                  </a:schemeClr>
                </a:solidFill>
              </a:rPr>
              <a:t>рынка Республики Коми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09225BB-7018-445D-A833-8A55BD0CB0F1}"/>
              </a:ext>
            </a:extLst>
          </p:cNvPr>
          <p:cNvSpPr/>
          <p:nvPr/>
        </p:nvSpPr>
        <p:spPr>
          <a:xfrm>
            <a:off x="7131191" y="3686433"/>
            <a:ext cx="38824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КАРПОВА </a:t>
            </a:r>
            <a:r>
              <a:rPr lang="ru-RU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Анжелла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Джемалиевна </a:t>
            </a:r>
          </a:p>
          <a:p>
            <a:pPr algn="just"/>
            <a:r>
              <a:rPr lang="ru-RU" i="1" dirty="0">
                <a:solidFill>
                  <a:schemeClr val="accent3">
                    <a:lumMod val="50000"/>
                  </a:schemeClr>
                </a:solidFill>
              </a:rPr>
              <a:t>Заместитель Руководителя </a:t>
            </a:r>
          </a:p>
          <a:p>
            <a:pPr algn="just"/>
            <a:r>
              <a:rPr lang="ru-RU" i="1" dirty="0">
                <a:solidFill>
                  <a:schemeClr val="accent3">
                    <a:lumMod val="50000"/>
                  </a:schemeClr>
                </a:solidFill>
              </a:rPr>
              <a:t>администрации МР «Усть-Вымский</a:t>
            </a:r>
            <a:r>
              <a:rPr lang="ru-RU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»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149501A-30DC-4552-9899-E25F935DB52D}"/>
              </a:ext>
            </a:extLst>
          </p:cNvPr>
          <p:cNvSpPr/>
          <p:nvPr/>
        </p:nvSpPr>
        <p:spPr>
          <a:xfrm>
            <a:off x="7131191" y="4609763"/>
            <a:ext cx="50608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ДУЮНОВ Вадим Николаевич </a:t>
            </a:r>
          </a:p>
          <a:p>
            <a:pPr algn="just"/>
            <a:r>
              <a:rPr lang="ru-RU" i="1" dirty="0">
                <a:solidFill>
                  <a:schemeClr val="accent3">
                    <a:lumMod val="50000"/>
                  </a:schemeClr>
                </a:solidFill>
              </a:rPr>
              <a:t>Генеральный директор ООО «Жешарт-Органик»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CF1B8BC-01EA-48B2-AD29-7E63E97258E8}"/>
              </a:ext>
            </a:extLst>
          </p:cNvPr>
          <p:cNvSpPr/>
          <p:nvPr/>
        </p:nvSpPr>
        <p:spPr>
          <a:xfrm>
            <a:off x="7131191" y="528271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КУТИШЕНКО Денис Сергеевич </a:t>
            </a:r>
          </a:p>
          <a:p>
            <a:pPr algn="just"/>
            <a:r>
              <a:rPr lang="ru-RU" i="1" dirty="0">
                <a:solidFill>
                  <a:schemeClr val="accent3">
                    <a:lumMod val="50000"/>
                  </a:schemeClr>
                </a:solidFill>
              </a:rPr>
              <a:t>Заместитель Генерального директора </a:t>
            </a:r>
          </a:p>
          <a:p>
            <a:pPr algn="just"/>
            <a:r>
              <a:rPr lang="ru-RU" i="1" dirty="0">
                <a:solidFill>
                  <a:schemeClr val="accent3">
                    <a:lumMod val="50000"/>
                  </a:schemeClr>
                </a:solidFill>
              </a:rPr>
              <a:t>ООО «Жешартский ЛПК» </a:t>
            </a:r>
          </a:p>
        </p:txBody>
      </p:sp>
      <p:sp>
        <p:nvSpPr>
          <p:cNvPr id="14" name="Блок-схема: процесс 13">
            <a:extLst>
              <a:ext uri="{FF2B5EF4-FFF2-40B4-BE49-F238E27FC236}">
                <a16:creationId xmlns:a16="http://schemas.microsoft.com/office/drawing/2014/main" id="{CF4A1665-6C99-4D96-9E90-3A29565B1C65}"/>
              </a:ext>
            </a:extLst>
          </p:cNvPr>
          <p:cNvSpPr/>
          <p:nvPr/>
        </p:nvSpPr>
        <p:spPr>
          <a:xfrm>
            <a:off x="0" y="-23582"/>
            <a:ext cx="12192000" cy="1011115"/>
          </a:xfrm>
          <a:prstGeom prst="flowChartProcess">
            <a:avLst/>
          </a:prstGeom>
          <a:solidFill>
            <a:srgbClr val="3C77BD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КОМАНДА ГОРОДА ЖЕШАРТ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3F41552-580F-4C07-A37F-4EADB7891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73" y="34300"/>
            <a:ext cx="2914650" cy="895350"/>
          </a:xfrm>
          <a:prstGeom prst="rect">
            <a:avLst/>
          </a:prstGeom>
        </p:spPr>
      </p:pic>
      <p:sp>
        <p:nvSpPr>
          <p:cNvPr id="5" name="Звезда: 5 точек 4">
            <a:extLst>
              <a:ext uri="{FF2B5EF4-FFF2-40B4-BE49-F238E27FC236}">
                <a16:creationId xmlns:a16="http://schemas.microsoft.com/office/drawing/2014/main" id="{F8B18BE1-19E1-43E3-ADCB-38DA897B832E}"/>
              </a:ext>
            </a:extLst>
          </p:cNvPr>
          <p:cNvSpPr/>
          <p:nvPr/>
        </p:nvSpPr>
        <p:spPr>
          <a:xfrm>
            <a:off x="9965452" y="1575599"/>
            <a:ext cx="250849" cy="224726"/>
          </a:xfrm>
          <a:prstGeom prst="star5">
            <a:avLst/>
          </a:prstGeom>
          <a:solidFill>
            <a:schemeClr val="accent4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Номер слайда 4">
            <a:extLst>
              <a:ext uri="{FF2B5EF4-FFF2-40B4-BE49-F238E27FC236}">
                <a16:creationId xmlns:a16="http://schemas.microsoft.com/office/drawing/2014/main" id="{277FFCD6-4B0F-4555-AFDD-823385419F63}"/>
              </a:ext>
            </a:extLst>
          </p:cNvPr>
          <p:cNvSpPr txBox="1">
            <a:spLocks/>
          </p:cNvSpPr>
          <p:nvPr/>
        </p:nvSpPr>
        <p:spPr>
          <a:xfrm>
            <a:off x="9301239" y="1212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CB888F-5DDB-46B3-AB6D-8760CE8177E6}" type="slidenum">
              <a:rPr lang="ru-RU" sz="1800" b="1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pPr/>
              <a:t>16</a:t>
            </a:fld>
            <a:endParaRPr lang="ru-RU" sz="18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A441CA0-C1E2-4D4F-A131-CE953DEC2A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462" y="1351782"/>
            <a:ext cx="1890538" cy="113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55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10C4788-28CF-46A3-B434-9274680A0BCC}"/>
              </a:ext>
            </a:extLst>
          </p:cNvPr>
          <p:cNvSpPr/>
          <p:nvPr/>
        </p:nvSpPr>
        <p:spPr>
          <a:xfrm>
            <a:off x="0" y="5323114"/>
            <a:ext cx="12192000" cy="1295399"/>
          </a:xfrm>
          <a:prstGeom prst="rect">
            <a:avLst/>
          </a:prstGeom>
          <a:solidFill>
            <a:srgbClr val="3C77BD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Администрация городского поселения </a:t>
            </a:r>
          </a:p>
          <a:p>
            <a:pPr lvl="1"/>
            <a:r>
              <a:rPr lang="ru-RU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ЖЕШАРТ </a:t>
            </a:r>
          </a:p>
          <a:p>
            <a:pPr lvl="1"/>
            <a:r>
              <a:rPr lang="ru-RU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Республика Коми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B161D6-8B83-4E1C-AB27-E569D29DB3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832" y="307601"/>
            <a:ext cx="2914650" cy="895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ADBE50-A732-453F-AE9F-E0F920655978}"/>
              </a:ext>
            </a:extLst>
          </p:cNvPr>
          <p:cNvSpPr txBox="1"/>
          <p:nvPr/>
        </p:nvSpPr>
        <p:spPr>
          <a:xfrm>
            <a:off x="8182569" y="5465847"/>
            <a:ext cx="400943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пгт. Жешарт, ул. Мира, д. 11</a:t>
            </a:r>
          </a:p>
          <a:p>
            <a:r>
              <a:rPr lang="ru-RU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тел. +7 (82134) 4-97-28</a:t>
            </a:r>
          </a:p>
          <a:p>
            <a:r>
              <a:rPr lang="en-US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E-mail</a:t>
            </a:r>
            <a:r>
              <a:rPr lang="ru-RU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lang="en-US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gpzheshart@yandex.ru</a:t>
            </a:r>
            <a:r>
              <a:rPr lang="ru-RU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34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69FA705-7BD6-4458-B6B7-32996C9DF4B7}"/>
              </a:ext>
            </a:extLst>
          </p:cNvPr>
          <p:cNvSpPr txBox="1"/>
          <p:nvPr/>
        </p:nvSpPr>
        <p:spPr>
          <a:xfrm>
            <a:off x="3747052" y="2922105"/>
            <a:ext cx="490262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000" b="1" dirty="0">
                <a:latin typeface="Helvetica" panose="020B0604020202020204" pitchFamily="34" charset="0"/>
                <a:cs typeface="Helvetica" panose="020B0604020202020204" pitchFamily="34" charset="0"/>
              </a:rPr>
              <a:t>ПРИЛОЖЕНИЯ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6591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екс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7D035613-DEF2-4CDA-BCBD-F9A37DAA4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743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962D73F-06D4-416B-9950-A2FAA361D2D0}"/>
              </a:ext>
            </a:extLst>
          </p:cNvPr>
          <p:cNvSpPr/>
          <p:nvPr/>
        </p:nvSpPr>
        <p:spPr>
          <a:xfrm>
            <a:off x="701373" y="4042064"/>
            <a:ext cx="4704232" cy="2495966"/>
          </a:xfrm>
          <a:prstGeom prst="rect">
            <a:avLst/>
          </a:prstGeom>
          <a:blipFill dpi="0" rotWithShape="1">
            <a:blip r:embed="rId2">
              <a:alphaModFix amt="28000"/>
            </a:blip>
            <a:srcRect/>
            <a:stretch>
              <a:fillRect/>
            </a:stretch>
          </a:blip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06D46E4-3C93-400E-BDF4-0912148627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559" y="2314844"/>
            <a:ext cx="864054" cy="8805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1DE6A2-81DC-4902-9325-FDA02129A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244" y="1283021"/>
            <a:ext cx="1596684" cy="958010"/>
          </a:xfrm>
          <a:prstGeom prst="rect">
            <a:avLst/>
          </a:prstGeom>
        </p:spPr>
      </p:pic>
      <p:sp>
        <p:nvSpPr>
          <p:cNvPr id="2" name="Блок-схема: процесс 1">
            <a:extLst>
              <a:ext uri="{FF2B5EF4-FFF2-40B4-BE49-F238E27FC236}">
                <a16:creationId xmlns:a16="http://schemas.microsoft.com/office/drawing/2014/main" id="{DA59E8F5-B151-4504-9F6F-C659DEA166FA}"/>
              </a:ext>
            </a:extLst>
          </p:cNvPr>
          <p:cNvSpPr/>
          <p:nvPr/>
        </p:nvSpPr>
        <p:spPr>
          <a:xfrm>
            <a:off x="0" y="-19173"/>
            <a:ext cx="12192000" cy="1011115"/>
          </a:xfrm>
          <a:prstGeom prst="flowChartProcess">
            <a:avLst/>
          </a:prstGeom>
          <a:solidFill>
            <a:srgbClr val="3C77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ЖЕШАРТ СЕГОДНЯ </a:t>
            </a:r>
          </a:p>
          <a:p>
            <a:pPr algn="ctr"/>
            <a:r>
              <a:rPr lang="ru-RU" sz="2800" dirty="0"/>
              <a:t>«З</a:t>
            </a:r>
            <a:r>
              <a:rPr lang="en-US" sz="2800" dirty="0"/>
              <a:t>ö</a:t>
            </a:r>
            <a:r>
              <a:rPr lang="ru-RU" sz="2800" dirty="0" err="1"/>
              <a:t>есь</a:t>
            </a:r>
            <a:r>
              <a:rPr lang="en-US" sz="2800" dirty="0"/>
              <a:t>ö</a:t>
            </a:r>
            <a:r>
              <a:rPr lang="ru-RU" sz="2800" dirty="0" err="1"/>
              <a:t>рт</a:t>
            </a:r>
            <a:r>
              <a:rPr lang="ru-RU" sz="2800" dirty="0"/>
              <a:t>» – Чистый ручей</a:t>
            </a:r>
            <a:endParaRPr lang="ru-RU" sz="25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078" name="Picture 6" descr="http://vdv-zelenograd.ru/pic/news/1449214693.jpg">
            <a:extLst>
              <a:ext uri="{FF2B5EF4-FFF2-40B4-BE49-F238E27FC236}">
                <a16:creationId xmlns:a16="http://schemas.microsoft.com/office/drawing/2014/main" id="{33D038A7-1FC3-430F-916D-8854ACE0D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605" y="4667795"/>
            <a:ext cx="1586282" cy="57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651A3CC2-733A-4EFD-B26F-4571B5CC1C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96" y="1096372"/>
            <a:ext cx="4722440" cy="2778369"/>
          </a:xfrm>
          <a:prstGeom prst="rect">
            <a:avLst/>
          </a:prstGeom>
          <a:solidFill>
            <a:schemeClr val="bg1"/>
          </a:solidFill>
          <a:effectLst>
            <a:softEdge rad="203200"/>
          </a:effectLst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51362D2-0052-40D4-B883-7BE757C72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239" y="121259"/>
            <a:ext cx="2743200" cy="365125"/>
          </a:xfrm>
        </p:spPr>
        <p:txBody>
          <a:bodyPr/>
          <a:lstStyle/>
          <a:p>
            <a:fld id="{ACCB888F-5DDB-46B3-AB6D-8760CE8177E6}" type="slidenum">
              <a:rPr lang="ru-RU" sz="1800" b="1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pPr/>
              <a:t>2</a:t>
            </a:fld>
            <a:endParaRPr lang="ru-RU" sz="18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084EC661-200A-430E-A9F8-2FD322860F03}"/>
              </a:ext>
            </a:extLst>
          </p:cNvPr>
          <p:cNvSpPr/>
          <p:nvPr/>
        </p:nvSpPr>
        <p:spPr>
          <a:xfrm>
            <a:off x="1862742" y="263437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36C8228F-D48A-47D2-BC47-31F58BAF3C79}"/>
              </a:ext>
            </a:extLst>
          </p:cNvPr>
          <p:cNvCxnSpPr>
            <a:cxnSpLocks/>
            <a:stCxn id="46" idx="0"/>
          </p:cNvCxnSpPr>
          <p:nvPr/>
        </p:nvCxnSpPr>
        <p:spPr>
          <a:xfrm flipH="1" flipV="1">
            <a:off x="1453654" y="1900828"/>
            <a:ext cx="431948" cy="733551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0F6C2940-4A29-4849-8E05-CAD9FA73845A}"/>
              </a:ext>
            </a:extLst>
          </p:cNvPr>
          <p:cNvCxnSpPr/>
          <p:nvPr/>
        </p:nvCxnSpPr>
        <p:spPr>
          <a:xfrm>
            <a:off x="1453654" y="1900828"/>
            <a:ext cx="122682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87189498-060E-46A0-88C3-F980BF9565F0}"/>
              </a:ext>
            </a:extLst>
          </p:cNvPr>
          <p:cNvSpPr txBox="1"/>
          <p:nvPr/>
        </p:nvSpPr>
        <p:spPr>
          <a:xfrm>
            <a:off x="1476306" y="1656000"/>
            <a:ext cx="134697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>
                <a:solidFill>
                  <a:srgbClr val="C00000"/>
                </a:solidFill>
              </a:rPr>
              <a:t>пгт. ЖЕШАРТ  </a:t>
            </a:r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86BAA710-7BE3-460E-A0C8-06A481E53EF7}"/>
              </a:ext>
            </a:extLst>
          </p:cNvPr>
          <p:cNvSpPr/>
          <p:nvPr/>
        </p:nvSpPr>
        <p:spPr>
          <a:xfrm>
            <a:off x="1239497" y="273640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D09CE637-639A-48CC-9719-D016D2AB47FF}"/>
              </a:ext>
            </a:extLst>
          </p:cNvPr>
          <p:cNvCxnSpPr>
            <a:cxnSpLocks/>
          </p:cNvCxnSpPr>
          <p:nvPr/>
        </p:nvCxnSpPr>
        <p:spPr>
          <a:xfrm flipH="1" flipV="1">
            <a:off x="680278" y="1900828"/>
            <a:ext cx="588671" cy="858368"/>
          </a:xfrm>
          <a:prstGeom prst="line">
            <a:avLst/>
          </a:prstGeom>
          <a:ln w="254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C407E075-6612-4DC4-A647-9FF37A542095}"/>
              </a:ext>
            </a:extLst>
          </p:cNvPr>
          <p:cNvCxnSpPr/>
          <p:nvPr/>
        </p:nvCxnSpPr>
        <p:spPr>
          <a:xfrm>
            <a:off x="680278" y="1900828"/>
            <a:ext cx="690064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19608EE1-0348-406D-A39A-2CA2840F4F59}"/>
              </a:ext>
            </a:extLst>
          </p:cNvPr>
          <p:cNvSpPr txBox="1"/>
          <p:nvPr/>
        </p:nvSpPr>
        <p:spPr>
          <a:xfrm>
            <a:off x="580667" y="1640319"/>
            <a:ext cx="101957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/>
              <a:t>г. Москва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F13283A-6A9E-4BEE-AF9A-AB7C0490EB01}"/>
              </a:ext>
            </a:extLst>
          </p:cNvPr>
          <p:cNvSpPr txBox="1"/>
          <p:nvPr/>
        </p:nvSpPr>
        <p:spPr>
          <a:xfrm>
            <a:off x="6894598" y="5582940"/>
            <a:ext cx="447494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Helvetica" panose="020B0604020202020204" pitchFamily="34" charset="0"/>
                <a:cs typeface="Helvetica" panose="020B0604020202020204" pitchFamily="34" charset="0"/>
              </a:rPr>
              <a:t>Монопредприятие</a:t>
            </a:r>
          </a:p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Жешартский фанерный комбинат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7CA2466-E229-4D70-B244-3B4B07E93F38}"/>
              </a:ext>
            </a:extLst>
          </p:cNvPr>
          <p:cNvSpPr txBox="1"/>
          <p:nvPr/>
        </p:nvSpPr>
        <p:spPr>
          <a:xfrm>
            <a:off x="906376" y="5735027"/>
            <a:ext cx="715009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</a:t>
            </a:r>
            <a:r>
              <a:rPr lang="ru-RU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b="1" dirty="0">
                <a:latin typeface="Helvetica" panose="020B0604020202020204" pitchFamily="34" charset="0"/>
                <a:cs typeface="Helvetica" panose="020B0604020202020204" pitchFamily="34" charset="0"/>
              </a:rPr>
              <a:t>км</a:t>
            </a:r>
            <a:r>
              <a:rPr lang="ru-RU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b="1" dirty="0">
                <a:latin typeface="Helvetica" panose="020B0604020202020204" pitchFamily="34" charset="0"/>
                <a:cs typeface="Helvetica" panose="020B0604020202020204" pitchFamily="34" charset="0"/>
              </a:rPr>
              <a:t>до </a:t>
            </a:r>
            <a:r>
              <a:rPr lang="ru-RU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ж.д</a:t>
            </a:r>
            <a:r>
              <a:rPr lang="ru-RU" b="1" dirty="0">
                <a:latin typeface="Helvetica" panose="020B0604020202020204" pitchFamily="34" charset="0"/>
                <a:cs typeface="Helvetica" panose="020B0604020202020204" pitchFamily="34" charset="0"/>
              </a:rPr>
              <a:t>. станции Северной </a:t>
            </a:r>
            <a:r>
              <a:rPr lang="ru-RU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ж.д</a:t>
            </a:r>
            <a:r>
              <a:rPr lang="ru-RU" b="1" dirty="0"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05CFB7-199C-42C1-BBF0-561ED363B9E9}"/>
              </a:ext>
            </a:extLst>
          </p:cNvPr>
          <p:cNvSpPr txBox="1"/>
          <p:nvPr/>
        </p:nvSpPr>
        <p:spPr>
          <a:xfrm>
            <a:off x="6851141" y="2353666"/>
            <a:ext cx="1943545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Helvetica" panose="020B0604020202020204" pitchFamily="34" charset="0"/>
                <a:cs typeface="Helvetica" panose="020B0604020202020204" pitchFamily="34" charset="0"/>
              </a:rPr>
              <a:t>Население</a:t>
            </a:r>
            <a:endParaRPr 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5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7500</a:t>
            </a: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b="1" dirty="0">
                <a:latin typeface="Helvetica" panose="020B0604020202020204" pitchFamily="34" charset="0"/>
                <a:cs typeface="Helvetica" panose="020B0604020202020204" pitchFamily="34" charset="0"/>
              </a:rPr>
              <a:t>человек</a:t>
            </a:r>
            <a:r>
              <a:rPr lang="ru-RU" dirty="0"/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F25151-6100-4326-AF65-29FFEDFA6C76}"/>
              </a:ext>
            </a:extLst>
          </p:cNvPr>
          <p:cNvSpPr txBox="1"/>
          <p:nvPr/>
        </p:nvSpPr>
        <p:spPr>
          <a:xfrm>
            <a:off x="6843362" y="1390837"/>
            <a:ext cx="1943545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Helvetica" panose="020B0604020202020204" pitchFamily="34" charset="0"/>
                <a:cs typeface="Helvetica" panose="020B0604020202020204" pitchFamily="34" charset="0"/>
              </a:rPr>
              <a:t>Год основания</a:t>
            </a:r>
            <a:endParaRPr 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ru-RU" sz="25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1586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г.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4" name="Picture 2" descr="https://takinado.com.ua/files/images/items/49/49737z6e1dd7d7.jpg">
            <a:extLst>
              <a:ext uri="{FF2B5EF4-FFF2-40B4-BE49-F238E27FC236}">
                <a16:creationId xmlns:a16="http://schemas.microsoft.com/office/drawing/2014/main" id="{736E4DB4-C790-4CF6-8233-D1EC89B85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605" y="3337770"/>
            <a:ext cx="1347962" cy="90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18FC43B-B1D5-4571-AF86-DE2CE9F07947}"/>
              </a:ext>
            </a:extLst>
          </p:cNvPr>
          <p:cNvSpPr txBox="1"/>
          <p:nvPr/>
        </p:nvSpPr>
        <p:spPr>
          <a:xfrm>
            <a:off x="6855941" y="3262130"/>
            <a:ext cx="431278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Helvetica" panose="020B0604020202020204" pitchFamily="34" charset="0"/>
                <a:cs typeface="Helvetica" panose="020B0604020202020204" pitchFamily="34" charset="0"/>
              </a:rPr>
              <a:t>Трудоспособное население</a:t>
            </a:r>
            <a:endParaRPr 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ru-RU" sz="25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4010</a:t>
            </a: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b="1" dirty="0">
                <a:latin typeface="Helvetica" panose="020B0604020202020204" pitchFamily="34" charset="0"/>
                <a:cs typeface="Helvetica" panose="020B0604020202020204" pitchFamily="34" charset="0"/>
              </a:rPr>
              <a:t>человек, из них </a:t>
            </a:r>
          </a:p>
          <a:p>
            <a:r>
              <a:rPr lang="en-US" sz="25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49</a:t>
            </a:r>
            <a:r>
              <a:rPr lang="ru-RU" sz="25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b="1" dirty="0">
                <a:latin typeface="Helvetica" panose="020B0604020202020204" pitchFamily="34" charset="0"/>
                <a:cs typeface="Helvetica" panose="020B0604020202020204" pitchFamily="34" charset="0"/>
              </a:rPr>
              <a:t>%</a:t>
            </a:r>
            <a:r>
              <a:rPr lang="ru-RU" sz="25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b="1" dirty="0">
                <a:latin typeface="Helvetica" panose="020B0604020202020204" pitchFamily="34" charset="0"/>
                <a:cs typeface="Helvetica" panose="020B0604020202020204" pitchFamily="34" charset="0"/>
              </a:rPr>
              <a:t>заняты на монопредприятии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4B49785-7456-4A5C-8686-4A7C31A55F65}"/>
              </a:ext>
            </a:extLst>
          </p:cNvPr>
          <p:cNvSpPr txBox="1"/>
          <p:nvPr/>
        </p:nvSpPr>
        <p:spPr>
          <a:xfrm>
            <a:off x="6894598" y="4543294"/>
            <a:ext cx="2810449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Helvetica" panose="020B0604020202020204" pitchFamily="34" charset="0"/>
                <a:cs typeface="Helvetica" panose="020B0604020202020204" pitchFamily="34" charset="0"/>
              </a:rPr>
              <a:t>Уровень безработицы </a:t>
            </a:r>
            <a:endParaRPr 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ru-RU" sz="25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0,9</a:t>
            </a:r>
            <a:r>
              <a:rPr lang="ru-RU" sz="25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b="1" dirty="0">
                <a:latin typeface="Helvetica" panose="020B0604020202020204" pitchFamily="34" charset="0"/>
                <a:cs typeface="Helvetica" panose="020B0604020202020204" pitchFamily="34" charset="0"/>
              </a:rPr>
              <a:t>%</a:t>
            </a:r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AD00437-4E15-46BC-85B8-19397285C895}"/>
              </a:ext>
            </a:extLst>
          </p:cNvPr>
          <p:cNvSpPr/>
          <p:nvPr/>
        </p:nvSpPr>
        <p:spPr>
          <a:xfrm>
            <a:off x="885281" y="4303865"/>
            <a:ext cx="268394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1228</a:t>
            </a:r>
            <a:r>
              <a:rPr lang="ru-RU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b="1" dirty="0">
                <a:latin typeface="Helvetica" panose="020B0604020202020204" pitchFamily="34" charset="0"/>
                <a:cs typeface="Helvetica" panose="020B0604020202020204" pitchFamily="34" charset="0"/>
              </a:rPr>
              <a:t>км</a:t>
            </a:r>
            <a:r>
              <a:rPr lang="ru-RU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b="1" dirty="0">
                <a:latin typeface="Helvetica" panose="020B0604020202020204" pitchFamily="34" charset="0"/>
                <a:cs typeface="Helvetica" panose="020B0604020202020204" pitchFamily="34" charset="0"/>
              </a:rPr>
              <a:t>до Москвы 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954DDE2-BB6C-4BE9-8AD0-E6D11EB84EB5}"/>
              </a:ext>
            </a:extLst>
          </p:cNvPr>
          <p:cNvSpPr/>
          <p:nvPr/>
        </p:nvSpPr>
        <p:spPr>
          <a:xfrm>
            <a:off x="906376" y="4780919"/>
            <a:ext cx="317522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130</a:t>
            </a:r>
            <a:r>
              <a:rPr lang="ru-RU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b="1" dirty="0">
                <a:latin typeface="Helvetica" panose="020B0604020202020204" pitchFamily="34" charset="0"/>
                <a:cs typeface="Helvetica" panose="020B0604020202020204" pitchFamily="34" charset="0"/>
              </a:rPr>
              <a:t>км</a:t>
            </a:r>
            <a:r>
              <a:rPr lang="ru-RU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b="1" dirty="0">
                <a:latin typeface="Helvetica" panose="020B0604020202020204" pitchFamily="34" charset="0"/>
                <a:cs typeface="Helvetica" panose="020B0604020202020204" pitchFamily="34" charset="0"/>
              </a:rPr>
              <a:t>до г. Сыктывкара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AA439A9-F989-414A-AA13-E00B67D18CAC}"/>
              </a:ext>
            </a:extLst>
          </p:cNvPr>
          <p:cNvSpPr/>
          <p:nvPr/>
        </p:nvSpPr>
        <p:spPr>
          <a:xfrm>
            <a:off x="923726" y="5238011"/>
            <a:ext cx="415312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</a:t>
            </a:r>
            <a:r>
              <a:rPr lang="ru-RU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b="1" dirty="0">
                <a:latin typeface="Helvetica" panose="020B0604020202020204" pitchFamily="34" charset="0"/>
                <a:cs typeface="Helvetica" panose="020B0604020202020204" pitchFamily="34" charset="0"/>
              </a:rPr>
              <a:t>км</a:t>
            </a:r>
            <a:r>
              <a:rPr lang="ru-RU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b="1" dirty="0">
                <a:latin typeface="Helvetica" panose="020B0604020202020204" pitchFamily="34" charset="0"/>
                <a:cs typeface="Helvetica" panose="020B0604020202020204" pitchFamily="34" charset="0"/>
              </a:rPr>
              <a:t>до Архангельской области</a:t>
            </a:r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ru-RU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0589F67-F196-443A-98F2-72E581D804E2}"/>
              </a:ext>
            </a:extLst>
          </p:cNvPr>
          <p:cNvSpPr txBox="1"/>
          <p:nvPr/>
        </p:nvSpPr>
        <p:spPr>
          <a:xfrm>
            <a:off x="6894598" y="6137920"/>
            <a:ext cx="13690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стабилен</a:t>
            </a:r>
          </a:p>
        </p:txBody>
      </p:sp>
      <p:pic>
        <p:nvPicPr>
          <p:cNvPr id="1030" name="Picture 6" descr="https://prorab.guru/wp-content/uploads/2016/04/listy-fanery.jpg">
            <a:extLst>
              <a:ext uri="{FF2B5EF4-FFF2-40B4-BE49-F238E27FC236}">
                <a16:creationId xmlns:a16="http://schemas.microsoft.com/office/drawing/2014/main" id="{8FD50628-04FA-4836-BEF0-D39831334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559" y="5715065"/>
            <a:ext cx="1211995" cy="67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08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26" presetClass="emph" presetSubtype="0" repeatCount="300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имок экран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97E9E46E-D948-4941-9CB7-1F81F190D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10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380D9F-818E-4A47-BC29-15CF3F95D3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367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80ABBD75-DC2D-437B-BB99-0918CFB13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600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378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E7C813-EB16-469D-AF75-57BBDFB0FE0E}"/>
              </a:ext>
            </a:extLst>
          </p:cNvPr>
          <p:cNvSpPr txBox="1"/>
          <p:nvPr/>
        </p:nvSpPr>
        <p:spPr>
          <a:xfrm>
            <a:off x="5257817" y="2960612"/>
            <a:ext cx="1750736" cy="784830"/>
          </a:xfrm>
          <a:prstGeom prst="rect">
            <a:avLst/>
          </a:prstGeom>
          <a:noFill/>
          <a:ln w="53975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3000" b="1" dirty="0">
                <a:solidFill>
                  <a:schemeClr val="bg2">
                    <a:lumMod val="50000"/>
                  </a:schemeClr>
                </a:solidFill>
              </a:rPr>
              <a:t>ЖЕШ</a:t>
            </a:r>
            <a:r>
              <a:rPr lang="en-US" sz="15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000" b="1" dirty="0">
                <a:solidFill>
                  <a:schemeClr val="bg2">
                    <a:lumMod val="50000"/>
                  </a:schemeClr>
                </a:solidFill>
              </a:rPr>
              <a:t>АРТ</a:t>
            </a:r>
          </a:p>
          <a:p>
            <a:pPr algn="ctr"/>
            <a:r>
              <a:rPr lang="en-US" sz="15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1500" b="1" dirty="0">
                <a:solidFill>
                  <a:schemeClr val="accent3">
                    <a:lumMod val="50000"/>
                  </a:schemeClr>
                </a:solidFill>
              </a:rPr>
              <a:t>Республика Коми 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614D04C-9958-4D48-9044-E588974EE1D4}"/>
              </a:ext>
            </a:extLst>
          </p:cNvPr>
          <p:cNvCxnSpPr>
            <a:cxnSpLocks/>
          </p:cNvCxnSpPr>
          <p:nvPr/>
        </p:nvCxnSpPr>
        <p:spPr>
          <a:xfrm>
            <a:off x="6123246" y="1168400"/>
            <a:ext cx="0" cy="1792212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10711D54-AF4E-4733-A0F4-7B428361A158}"/>
              </a:ext>
            </a:extLst>
          </p:cNvPr>
          <p:cNvCxnSpPr>
            <a:cxnSpLocks/>
          </p:cNvCxnSpPr>
          <p:nvPr/>
        </p:nvCxnSpPr>
        <p:spPr>
          <a:xfrm flipH="1">
            <a:off x="6123246" y="3745442"/>
            <a:ext cx="741" cy="2472478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442AE46C-E324-4217-8B56-2F0D18F0D488}"/>
              </a:ext>
            </a:extLst>
          </p:cNvPr>
          <p:cNvCxnSpPr>
            <a:cxnSpLocks/>
          </p:cNvCxnSpPr>
          <p:nvPr/>
        </p:nvCxnSpPr>
        <p:spPr>
          <a:xfrm>
            <a:off x="7008553" y="3340002"/>
            <a:ext cx="4371752" cy="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74D0596E-2F53-43F9-98DF-785DE3ED9C53}"/>
              </a:ext>
            </a:extLst>
          </p:cNvPr>
          <p:cNvCxnSpPr/>
          <p:nvPr/>
        </p:nvCxnSpPr>
        <p:spPr>
          <a:xfrm>
            <a:off x="886065" y="3340002"/>
            <a:ext cx="4371752" cy="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F038767-C7DD-4AE0-98ED-94D14A9DBDFD}"/>
              </a:ext>
            </a:extLst>
          </p:cNvPr>
          <p:cNvSpPr txBox="1"/>
          <p:nvPr/>
        </p:nvSpPr>
        <p:spPr>
          <a:xfrm>
            <a:off x="1781270" y="1071160"/>
            <a:ext cx="38885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accent6">
                    <a:lumMod val="75000"/>
                  </a:schemeClr>
                </a:solidFill>
              </a:rPr>
              <a:t>СИЛЬНЫЕ СТОРОНЫ </a:t>
            </a:r>
            <a:r>
              <a:rPr lang="ru-RU" sz="3000" b="1" dirty="0"/>
              <a:t>	      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04A321-C97F-459F-97EB-0A7422F9E1B6}"/>
              </a:ext>
            </a:extLst>
          </p:cNvPr>
          <p:cNvSpPr txBox="1"/>
          <p:nvPr/>
        </p:nvSpPr>
        <p:spPr>
          <a:xfrm>
            <a:off x="7595992" y="1071160"/>
            <a:ext cx="42341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СЛАБЫЕ СТОРОНЫ </a:t>
            </a:r>
            <a:r>
              <a:rPr lang="ru-RU" sz="2000" b="1" dirty="0"/>
              <a:t>	</a:t>
            </a:r>
            <a:r>
              <a:rPr lang="ru-RU" sz="1500" b="1" dirty="0"/>
              <a:t>       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2786B4-6B25-4BEA-80EB-992C8393201C}"/>
              </a:ext>
            </a:extLst>
          </p:cNvPr>
          <p:cNvSpPr txBox="1"/>
          <p:nvPr/>
        </p:nvSpPr>
        <p:spPr>
          <a:xfrm>
            <a:off x="1863477" y="3468443"/>
            <a:ext cx="29444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accent1">
                    <a:lumMod val="75000"/>
                  </a:schemeClr>
                </a:solidFill>
              </a:rPr>
              <a:t>ВОЗМОЖНОСТИ</a:t>
            </a:r>
            <a:r>
              <a:rPr lang="ru-RU" sz="3000" b="1" dirty="0"/>
              <a:t>	</a:t>
            </a:r>
            <a:r>
              <a:rPr lang="ru-RU" sz="1500" b="1" dirty="0"/>
              <a:t>     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F8540C-8678-4914-A9FB-2B91E6A43CE1}"/>
              </a:ext>
            </a:extLst>
          </p:cNvPr>
          <p:cNvSpPr txBox="1"/>
          <p:nvPr/>
        </p:nvSpPr>
        <p:spPr>
          <a:xfrm>
            <a:off x="8204237" y="3468443"/>
            <a:ext cx="15449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rgbClr val="C00000"/>
                </a:solidFill>
              </a:rPr>
              <a:t>УГРОЗЫ</a:t>
            </a:r>
            <a:r>
              <a:rPr lang="ru-RU" sz="1500" b="1" dirty="0"/>
              <a:t>    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580DEE-5CDB-4304-8955-310326C6B77A}"/>
              </a:ext>
            </a:extLst>
          </p:cNvPr>
          <p:cNvSpPr txBox="1"/>
          <p:nvPr/>
        </p:nvSpPr>
        <p:spPr>
          <a:xfrm>
            <a:off x="6442440" y="3915984"/>
            <a:ext cx="524565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/>
              <a:t>▪ Банкротство градообразующего предприятия  </a:t>
            </a:r>
          </a:p>
          <a:p>
            <a:r>
              <a:rPr lang="ru-RU" sz="1500" dirty="0"/>
              <a:t>▪ Зависимость всех сфер деятельности от градообразующего        </a:t>
            </a:r>
          </a:p>
          <a:p>
            <a:r>
              <a:rPr lang="ru-RU" sz="1500" dirty="0"/>
              <a:t>   предприятия </a:t>
            </a:r>
          </a:p>
          <a:p>
            <a:r>
              <a:rPr lang="ru-RU" sz="1500" dirty="0"/>
              <a:t>▪ Моральный и физический износ материальной технической </a:t>
            </a:r>
          </a:p>
          <a:p>
            <a:r>
              <a:rPr lang="ru-RU" sz="1500" dirty="0"/>
              <a:t>   базы (дороги, поселковые инженерные коммуникации);</a:t>
            </a:r>
          </a:p>
          <a:p>
            <a:r>
              <a:rPr lang="ru-RU" sz="1500" dirty="0"/>
              <a:t>▪ Отток молодежи и квалифицированных кадров в   </a:t>
            </a:r>
          </a:p>
          <a:p>
            <a:r>
              <a:rPr lang="ru-RU" sz="1500" dirty="0"/>
              <a:t>   региональную столицу и другие регионы (10 % за 5 лет)</a:t>
            </a:r>
          </a:p>
          <a:p>
            <a:r>
              <a:rPr lang="ru-RU" sz="1500" dirty="0"/>
              <a:t>▪ Ухудшение экологической ситуации</a:t>
            </a:r>
          </a:p>
          <a:p>
            <a:endParaRPr lang="ru-RU" sz="1000" dirty="0"/>
          </a:p>
          <a:p>
            <a:endParaRPr lang="ru-RU" sz="1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DFB182-468A-4434-870F-04E96C0AC378}"/>
              </a:ext>
            </a:extLst>
          </p:cNvPr>
          <p:cNvSpPr txBox="1"/>
          <p:nvPr/>
        </p:nvSpPr>
        <p:spPr>
          <a:xfrm>
            <a:off x="6438214" y="1516887"/>
            <a:ext cx="504897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/>
              <a:t>▪ Отсутствие других крупных промышленных предприятий </a:t>
            </a:r>
          </a:p>
          <a:p>
            <a:r>
              <a:rPr lang="ru-RU" sz="1500" dirty="0"/>
              <a:t>▪ Ограниченность доступа</a:t>
            </a:r>
            <a:r>
              <a:rPr lang="en-US" sz="1500" dirty="0"/>
              <a:t> </a:t>
            </a:r>
            <a:r>
              <a:rPr lang="ru-RU" sz="1500" dirty="0"/>
              <a:t>новых крупных предприятий к </a:t>
            </a:r>
          </a:p>
          <a:p>
            <a:r>
              <a:rPr lang="ru-RU" sz="1500" dirty="0"/>
              <a:t>   водоснабжению и водоотведению</a:t>
            </a:r>
          </a:p>
          <a:p>
            <a:r>
              <a:rPr lang="ru-RU" sz="1500" dirty="0"/>
              <a:t>▪ Низкая доходная база поселения</a:t>
            </a:r>
          </a:p>
          <a:p>
            <a:endParaRPr lang="ru-RU" sz="1200" dirty="0"/>
          </a:p>
          <a:p>
            <a:endParaRPr lang="ru-RU" sz="1200" dirty="0"/>
          </a:p>
          <a:p>
            <a:endParaRPr lang="ru-RU" sz="1000" dirty="0"/>
          </a:p>
          <a:p>
            <a:endParaRPr lang="ru-RU" sz="1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DC6E6C-337D-44AF-ACA1-31A48686D64E}"/>
              </a:ext>
            </a:extLst>
          </p:cNvPr>
          <p:cNvSpPr txBox="1"/>
          <p:nvPr/>
        </p:nvSpPr>
        <p:spPr>
          <a:xfrm>
            <a:off x="908449" y="3919358"/>
            <a:ext cx="4899274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/>
              <a:t>▪ Наличие минерально-сырьевого и С/Х потенциала </a:t>
            </a:r>
          </a:p>
          <a:p>
            <a:r>
              <a:rPr lang="ru-RU" sz="1500" dirty="0"/>
              <a:t>   (торф, кварцевые пески, тугоплавкие глины)</a:t>
            </a:r>
          </a:p>
          <a:p>
            <a:r>
              <a:rPr lang="ru-RU" sz="1500" dirty="0"/>
              <a:t>▪ Возможность образовать агломерацию с соседними  </a:t>
            </a:r>
          </a:p>
          <a:p>
            <a:r>
              <a:rPr lang="ru-RU" sz="1500" dirty="0"/>
              <a:t>   сельскими поселениями </a:t>
            </a:r>
          </a:p>
          <a:p>
            <a:r>
              <a:rPr lang="ru-RU" sz="1500" dirty="0"/>
              <a:t>▪ Доступ к региональному рынку сбыта С/Х продукции и  </a:t>
            </a:r>
          </a:p>
          <a:p>
            <a:r>
              <a:rPr lang="ru-RU" sz="1500" dirty="0"/>
              <a:t>  логистика </a:t>
            </a:r>
            <a:endParaRPr lang="en-US" sz="1500" dirty="0"/>
          </a:p>
          <a:p>
            <a:r>
              <a:rPr lang="ru-RU" sz="1500" dirty="0"/>
              <a:t>▪ Наличие древесных отходов градообразующего    </a:t>
            </a:r>
          </a:p>
          <a:p>
            <a:r>
              <a:rPr lang="ru-RU" sz="1500" dirty="0"/>
              <a:t>   предприятия (щепа, шлифпыль)</a:t>
            </a:r>
          </a:p>
          <a:p>
            <a:r>
              <a:rPr lang="ru-RU" sz="1500" dirty="0"/>
              <a:t>▪ Наличие дикорастущих ягод и грибов</a:t>
            </a:r>
          </a:p>
          <a:p>
            <a:endParaRPr lang="ru-RU" sz="1200" dirty="0"/>
          </a:p>
          <a:p>
            <a:endParaRPr lang="ru-RU" sz="1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70FAAC-00FF-417D-8E68-12119DE8CE1F}"/>
              </a:ext>
            </a:extLst>
          </p:cNvPr>
          <p:cNvSpPr txBox="1"/>
          <p:nvPr/>
        </p:nvSpPr>
        <p:spPr>
          <a:xfrm>
            <a:off x="880436" y="1516887"/>
            <a:ext cx="511863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/>
              <a:t>▪ Резерв электрических мощностей (7 МВт)</a:t>
            </a:r>
          </a:p>
          <a:p>
            <a:r>
              <a:rPr lang="ru-RU" sz="1500" dirty="0"/>
              <a:t>▪ Наличие газопровода</a:t>
            </a:r>
          </a:p>
          <a:p>
            <a:r>
              <a:rPr lang="ru-RU" sz="1500" dirty="0"/>
              <a:t>▪ Пересечение транспортных путей (</a:t>
            </a:r>
            <a:r>
              <a:rPr lang="ru-RU" sz="1500" dirty="0" err="1"/>
              <a:t>ж.д</a:t>
            </a:r>
            <a:r>
              <a:rPr lang="ru-RU" sz="1500" dirty="0"/>
              <a:t>. Москва-Воркута,    </a:t>
            </a:r>
          </a:p>
          <a:p>
            <a:r>
              <a:rPr lang="ru-RU" sz="1500" dirty="0"/>
              <a:t>   региональная автодорога Яренск-Сыктывкар)  </a:t>
            </a:r>
          </a:p>
          <a:p>
            <a:r>
              <a:rPr lang="ru-RU" sz="1500" dirty="0"/>
              <a:t>▪ Сильный человеческий капитал (дети, спорт, учителя)</a:t>
            </a:r>
          </a:p>
          <a:p>
            <a:r>
              <a:rPr lang="ru-RU" sz="1500" dirty="0"/>
              <a:t>▪ Наличие свободных земель </a:t>
            </a:r>
            <a:r>
              <a:rPr lang="en-US" sz="1500" dirty="0"/>
              <a:t>C</a:t>
            </a:r>
            <a:r>
              <a:rPr lang="ru-RU" sz="1500" dirty="0"/>
              <a:t>/Х категории </a:t>
            </a:r>
          </a:p>
          <a:p>
            <a:r>
              <a:rPr lang="ru-RU" sz="1500" dirty="0"/>
              <a:t>▪</a:t>
            </a:r>
            <a:r>
              <a:rPr lang="en-US" sz="1500" dirty="0"/>
              <a:t> </a:t>
            </a:r>
            <a:r>
              <a:rPr lang="ru-RU" sz="1500" dirty="0"/>
              <a:t>Развитая социальная инфраструктура</a:t>
            </a:r>
          </a:p>
          <a:p>
            <a:endParaRPr lang="ru-RU" sz="1000" b="1" dirty="0"/>
          </a:p>
        </p:txBody>
      </p:sp>
      <p:pic>
        <p:nvPicPr>
          <p:cNvPr id="3074" name="Picture 2" descr="http://okmaster.pro/wp-content/uploads/2015/07/%D0%A1%D0%BE%D1%82%D1%80%D1%83%D0%B4%D0%BD%D0%B8%D1%87%D0%B5%D1%81%D1%82%D0%B2%D0%BE.jpg">
            <a:extLst>
              <a:ext uri="{FF2B5EF4-FFF2-40B4-BE49-F238E27FC236}">
                <a16:creationId xmlns:a16="http://schemas.microsoft.com/office/drawing/2014/main" id="{739A4547-40A4-42E9-8F27-A71D561F7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72" y="4386435"/>
            <a:ext cx="551953" cy="59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69EEDC7-34B9-400A-89D5-96BF63C6F8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79" y="2121727"/>
            <a:ext cx="392873" cy="39287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720E786-D071-4FBC-9A21-2DD9ECC407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597975" y="2116409"/>
            <a:ext cx="402947" cy="403507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коллекция картинок, объек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C5E35CA3-B053-43B1-8552-9E2F5269EB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975" y="4404703"/>
            <a:ext cx="408576" cy="4085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5A9D8CE-D013-459F-85C6-FDBDF5583F2E}"/>
              </a:ext>
            </a:extLst>
          </p:cNvPr>
          <p:cNvSpPr txBox="1"/>
          <p:nvPr/>
        </p:nvSpPr>
        <p:spPr>
          <a:xfrm>
            <a:off x="5182964" y="174443"/>
            <a:ext cx="19004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5000" b="1" dirty="0">
                <a:solidFill>
                  <a:schemeClr val="bg2">
                    <a:lumMod val="50000"/>
                  </a:schemeClr>
                </a:solidFill>
              </a:rPr>
              <a:t>SWOT</a:t>
            </a:r>
            <a:endParaRPr lang="ru-RU" sz="5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2" name="Номер слайда 4">
            <a:extLst>
              <a:ext uri="{FF2B5EF4-FFF2-40B4-BE49-F238E27FC236}">
                <a16:creationId xmlns:a16="http://schemas.microsoft.com/office/drawing/2014/main" id="{07867F3B-5837-4FAC-89D2-B52603DB0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722" y="6373609"/>
            <a:ext cx="2743200" cy="365125"/>
          </a:xfrm>
        </p:spPr>
        <p:txBody>
          <a:bodyPr/>
          <a:lstStyle/>
          <a:p>
            <a:fld id="{ACCB888F-5DDB-46B3-AB6D-8760CE8177E6}" type="slidenum">
              <a:rPr lang="ru-RU" sz="18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23</a:t>
            </a:fld>
            <a:endParaRPr lang="ru-RU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7764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" name="Схема 38">
            <a:extLst>
              <a:ext uri="{FF2B5EF4-FFF2-40B4-BE49-F238E27FC236}">
                <a16:creationId xmlns:a16="http://schemas.microsoft.com/office/drawing/2014/main" id="{C7BCC6F5-A789-4DA9-B621-5CA8674540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7711060"/>
              </p:ext>
            </p:extLst>
          </p:nvPr>
        </p:nvGraphicFramePr>
        <p:xfrm>
          <a:off x="641744" y="0"/>
          <a:ext cx="5941800" cy="5116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B39A81D-9EBD-4488-9172-8915C407A8C1}"/>
              </a:ext>
            </a:extLst>
          </p:cNvPr>
          <p:cNvSpPr txBox="1"/>
          <p:nvPr/>
        </p:nvSpPr>
        <p:spPr>
          <a:xfrm>
            <a:off x="4154403" y="1946717"/>
            <a:ext cx="590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руб</a:t>
            </a:r>
            <a:r>
              <a:rPr lang="ru-RU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83E825-A359-4490-89A8-D8445136609D}"/>
              </a:ext>
            </a:extLst>
          </p:cNvPr>
          <p:cNvSpPr txBox="1"/>
          <p:nvPr/>
        </p:nvSpPr>
        <p:spPr>
          <a:xfrm>
            <a:off x="1912320" y="1264097"/>
            <a:ext cx="3701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ДОХОДЫ НА ДУШУ НАСЕЛЕНИЯ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93B5E6-5E55-4A83-AC1F-2F98E33179B6}"/>
              </a:ext>
            </a:extLst>
          </p:cNvPr>
          <p:cNvSpPr txBox="1"/>
          <p:nvPr/>
        </p:nvSpPr>
        <p:spPr>
          <a:xfrm>
            <a:off x="999931" y="3039663"/>
            <a:ext cx="590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/>
              <a:t>руб</a:t>
            </a:r>
            <a:r>
              <a:rPr lang="ru-RU" dirty="0"/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D4813E-A724-4D6A-BE3B-B802199DB495}"/>
              </a:ext>
            </a:extLst>
          </p:cNvPr>
          <p:cNvSpPr txBox="1"/>
          <p:nvPr/>
        </p:nvSpPr>
        <p:spPr>
          <a:xfrm>
            <a:off x="2531551" y="3039663"/>
            <a:ext cx="590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/>
              <a:t>руб</a:t>
            </a:r>
            <a:r>
              <a:rPr lang="ru-RU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94D687-48E1-4ECC-934C-BC680934123B}"/>
              </a:ext>
            </a:extLst>
          </p:cNvPr>
          <p:cNvSpPr txBox="1"/>
          <p:nvPr/>
        </p:nvSpPr>
        <p:spPr>
          <a:xfrm>
            <a:off x="4050462" y="3039663"/>
            <a:ext cx="590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/>
              <a:t>руб</a:t>
            </a:r>
            <a:r>
              <a:rPr lang="ru-RU" dirty="0"/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48DBE0-93E9-454A-9546-B8227807000D}"/>
              </a:ext>
            </a:extLst>
          </p:cNvPr>
          <p:cNvSpPr txBox="1"/>
          <p:nvPr/>
        </p:nvSpPr>
        <p:spPr>
          <a:xfrm>
            <a:off x="5638012" y="3039663"/>
            <a:ext cx="590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/>
              <a:t>руб</a:t>
            </a:r>
            <a:r>
              <a:rPr lang="ru-RU" dirty="0"/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B66DD1-55F0-463D-AA12-930952A80D6B}"/>
              </a:ext>
            </a:extLst>
          </p:cNvPr>
          <p:cNvSpPr txBox="1"/>
          <p:nvPr/>
        </p:nvSpPr>
        <p:spPr>
          <a:xfrm rot="19786572">
            <a:off x="16916" y="3818815"/>
            <a:ext cx="2050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ТРУДОВОЙ ДОХОД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510FC5-A0DE-458D-9B88-60EDD825E6EC}"/>
              </a:ext>
            </a:extLst>
          </p:cNvPr>
          <p:cNvSpPr txBox="1"/>
          <p:nvPr/>
        </p:nvSpPr>
        <p:spPr>
          <a:xfrm rot="19786572">
            <a:off x="4129009" y="3754415"/>
            <a:ext cx="3018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ИМУЩЕСТВЕННЫЙ ДОХОД</a:t>
            </a:r>
          </a:p>
          <a:p>
            <a:pPr algn="ctr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(плата за сдачу жилья и пр.)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2EE497-E02C-4FA2-8C60-0681EBE966FF}"/>
              </a:ext>
            </a:extLst>
          </p:cNvPr>
          <p:cNvSpPr txBox="1"/>
          <p:nvPr/>
        </p:nvSpPr>
        <p:spPr>
          <a:xfrm rot="19786572">
            <a:off x="883868" y="3879229"/>
            <a:ext cx="2851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ПОЛУЧЕННЫЕ ТРАНСФЕРЫ</a:t>
            </a:r>
          </a:p>
          <a:p>
            <a:pPr algn="ctr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(пенсия, пособия и пр.)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DB92F7-BF8D-484B-84DD-DEC61AADE2D4}"/>
              </a:ext>
            </a:extLst>
          </p:cNvPr>
          <p:cNvSpPr txBox="1"/>
          <p:nvPr/>
        </p:nvSpPr>
        <p:spPr>
          <a:xfrm rot="19786572">
            <a:off x="2968651" y="3828030"/>
            <a:ext cx="2019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ПРОЧИЕ ДОХОДЫ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C4C8F3-DF8A-4791-907D-B3CC5FCC2EDC}"/>
              </a:ext>
            </a:extLst>
          </p:cNvPr>
          <p:cNvSpPr txBox="1"/>
          <p:nvPr/>
        </p:nvSpPr>
        <p:spPr>
          <a:xfrm>
            <a:off x="8026190" y="1218014"/>
            <a:ext cx="3773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РАСХОДЫ НА ДУШУ НАСЕЛЕНИЯ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28B4E1-CCE2-4B46-85CA-AE4756D29CF3}"/>
              </a:ext>
            </a:extLst>
          </p:cNvPr>
          <p:cNvSpPr txBox="1"/>
          <p:nvPr/>
        </p:nvSpPr>
        <p:spPr>
          <a:xfrm rot="19786572">
            <a:off x="6033988" y="5145162"/>
            <a:ext cx="215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ПОКУПКА ТОВАРОВ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DC3C9DE-FC0B-4B14-9F21-611AC85C006A}"/>
              </a:ext>
            </a:extLst>
          </p:cNvPr>
          <p:cNvSpPr txBox="1"/>
          <p:nvPr/>
        </p:nvSpPr>
        <p:spPr>
          <a:xfrm rot="19786572">
            <a:off x="7627468" y="5179010"/>
            <a:ext cx="1660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ОПЛАТА УСЛУГ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391380E-091D-4B3E-A8C2-F6241D069A28}"/>
              </a:ext>
            </a:extLst>
          </p:cNvPr>
          <p:cNvSpPr txBox="1"/>
          <p:nvPr/>
        </p:nvSpPr>
        <p:spPr>
          <a:xfrm>
            <a:off x="9937763" y="3437385"/>
            <a:ext cx="18009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ВЫПЛАЧЕННЫЕ </a:t>
            </a:r>
          </a:p>
          <a:p>
            <a:pPr algn="ctr"/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ТРАНСФЕРЫ</a:t>
            </a: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FA73CC4F-05AB-4F66-A4E3-BF2E9EE35DDB}"/>
              </a:ext>
            </a:extLst>
          </p:cNvPr>
          <p:cNvGrpSpPr/>
          <p:nvPr/>
        </p:nvGrpSpPr>
        <p:grpSpPr>
          <a:xfrm>
            <a:off x="9005511" y="1754748"/>
            <a:ext cx="1281998" cy="640999"/>
            <a:chOff x="2329900" y="1782599"/>
            <a:chExt cx="1281998" cy="640999"/>
          </a:xfrm>
        </p:grpSpPr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A2A40ECA-BC92-4C84-B618-F5EFB9B3A69D}"/>
                </a:ext>
              </a:extLst>
            </p:cNvPr>
            <p:cNvSpPr/>
            <p:nvPr/>
          </p:nvSpPr>
          <p:spPr>
            <a:xfrm>
              <a:off x="2329900" y="1782599"/>
              <a:ext cx="1281998" cy="640999"/>
            </a:xfrm>
            <a:prstGeom prst="rect">
              <a:avLst/>
            </a:prstGeom>
            <a:noFill/>
            <a:ln>
              <a:solidFill>
                <a:schemeClr val="lt1">
                  <a:hueOff val="0"/>
                  <a:satOff val="0"/>
                  <a:lumOff val="0"/>
                  <a:alpha val="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F8038F3-7D1E-4F51-BBAE-F3D04BC8E680}"/>
                </a:ext>
              </a:extLst>
            </p:cNvPr>
            <p:cNvSpPr txBox="1"/>
            <p:nvPr/>
          </p:nvSpPr>
          <p:spPr>
            <a:xfrm>
              <a:off x="2329900" y="1782599"/>
              <a:ext cx="1281998" cy="6409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225" tIns="22225" rIns="22225" bIns="22225" numCol="1" spcCol="1270" anchor="ctr" anchorCtr="0">
              <a:noAutofit/>
            </a:bodyPr>
            <a:lstStyle/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3500" b="1" kern="1200" dirty="0">
                  <a:solidFill>
                    <a:schemeClr val="accent2">
                      <a:lumMod val="75000"/>
                    </a:schemeClr>
                  </a:solidFill>
                </a:rPr>
                <a:t>22921</a:t>
              </a:r>
              <a:r>
                <a:rPr lang="ru-RU" sz="3500" b="1" kern="1200" dirty="0">
                  <a:solidFill>
                    <a:srgbClr val="C00000"/>
                  </a:solidFill>
                </a:rPr>
                <a:t> 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74A7C197-D1A4-4ACA-8E5F-51A1E821BCE6}"/>
              </a:ext>
            </a:extLst>
          </p:cNvPr>
          <p:cNvSpPr txBox="1"/>
          <p:nvPr/>
        </p:nvSpPr>
        <p:spPr>
          <a:xfrm>
            <a:off x="10197235" y="1904299"/>
            <a:ext cx="590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руб</a:t>
            </a:r>
            <a:r>
              <a:rPr lang="ru-RU" dirty="0"/>
              <a:t>.</a:t>
            </a:r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563F1060-F2FC-491C-8D1C-7E6BF960CECA}"/>
              </a:ext>
            </a:extLst>
          </p:cNvPr>
          <p:cNvGrpSpPr/>
          <p:nvPr/>
        </p:nvGrpSpPr>
        <p:grpSpPr>
          <a:xfrm>
            <a:off x="10197235" y="2698968"/>
            <a:ext cx="1281998" cy="640999"/>
            <a:chOff x="3073" y="2692818"/>
            <a:chExt cx="1281998" cy="640999"/>
          </a:xfrm>
          <a:solidFill>
            <a:schemeClr val="bg1">
              <a:alpha val="0"/>
            </a:schemeClr>
          </a:solidFill>
        </p:grpSpPr>
        <p:sp>
          <p:nvSpPr>
            <p:cNvPr id="45" name="Прямоугольник 44">
              <a:extLst>
                <a:ext uri="{FF2B5EF4-FFF2-40B4-BE49-F238E27FC236}">
                  <a16:creationId xmlns:a16="http://schemas.microsoft.com/office/drawing/2014/main" id="{C6D84053-F4A9-4CCB-8540-A5C8A8F5FD22}"/>
                </a:ext>
              </a:extLst>
            </p:cNvPr>
            <p:cNvSpPr/>
            <p:nvPr/>
          </p:nvSpPr>
          <p:spPr>
            <a:xfrm>
              <a:off x="3073" y="2692818"/>
              <a:ext cx="1281998" cy="640999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4D00E81-CC79-4CEA-B32E-F0B5ECF995DE}"/>
                </a:ext>
              </a:extLst>
            </p:cNvPr>
            <p:cNvSpPr txBox="1"/>
            <p:nvPr/>
          </p:nvSpPr>
          <p:spPr>
            <a:xfrm>
              <a:off x="3073" y="2692818"/>
              <a:ext cx="1281998" cy="640999"/>
            </a:xfrm>
            <a:prstGeom prst="rect">
              <a:avLst/>
            </a:prstGeom>
            <a:grpFill/>
            <a:ln>
              <a:solidFill>
                <a:schemeClr val="lt1">
                  <a:hueOff val="0"/>
                  <a:satOff val="0"/>
                  <a:lumOff val="0"/>
                  <a:alpha val="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875" tIns="15875" rIns="15875" bIns="15875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500" b="1" kern="1200" dirty="0">
                  <a:solidFill>
                    <a:schemeClr val="accent2">
                      <a:lumMod val="75000"/>
                    </a:schemeClr>
                  </a:solidFill>
                </a:rPr>
                <a:t>3000</a:t>
              </a:r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72BDAA10-7119-42EF-872D-288296963B5E}"/>
              </a:ext>
            </a:extLst>
          </p:cNvPr>
          <p:cNvGrpSpPr/>
          <p:nvPr/>
        </p:nvGrpSpPr>
        <p:grpSpPr>
          <a:xfrm>
            <a:off x="7880755" y="2710608"/>
            <a:ext cx="1281998" cy="640999"/>
            <a:chOff x="3073" y="2692818"/>
            <a:chExt cx="1281998" cy="640999"/>
          </a:xfrm>
          <a:solidFill>
            <a:schemeClr val="bg1">
              <a:alpha val="0"/>
            </a:schemeClr>
          </a:solidFill>
        </p:grpSpPr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C90EBCAE-83AD-4F60-85F0-C666B14BAC67}"/>
                </a:ext>
              </a:extLst>
            </p:cNvPr>
            <p:cNvSpPr/>
            <p:nvPr/>
          </p:nvSpPr>
          <p:spPr>
            <a:xfrm>
              <a:off x="3073" y="2692818"/>
              <a:ext cx="1281998" cy="640999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CB428CC-5324-41F2-93E7-6DA884CE9FA4}"/>
                </a:ext>
              </a:extLst>
            </p:cNvPr>
            <p:cNvSpPr txBox="1"/>
            <p:nvPr/>
          </p:nvSpPr>
          <p:spPr>
            <a:xfrm>
              <a:off x="3073" y="2692818"/>
              <a:ext cx="1281998" cy="640999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solidFill>
                <a:schemeClr val="bg1">
                  <a:alpha val="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875" tIns="15875" rIns="15875" bIns="15875" numCol="1" spcCol="1270" anchor="ctr" anchorCtr="0">
              <a:noAutofit/>
            </a:bodyPr>
            <a:lstStyle/>
            <a:p>
              <a:pPr marL="0" lvl="0" indent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500" b="1" kern="1200" dirty="0">
                  <a:solidFill>
                    <a:schemeClr val="accent2">
                      <a:lumMod val="75000"/>
                    </a:schemeClr>
                  </a:solidFill>
                </a:rPr>
                <a:t>19920</a:t>
              </a:r>
            </a:p>
          </p:txBody>
        </p:sp>
      </p:grp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089239F9-57B3-4669-855B-CEDE4FF2FD14}"/>
              </a:ext>
            </a:extLst>
          </p:cNvPr>
          <p:cNvCxnSpPr/>
          <p:nvPr/>
        </p:nvCxnSpPr>
        <p:spPr>
          <a:xfrm>
            <a:off x="8521754" y="2558208"/>
            <a:ext cx="2316480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id="{6BB86E26-28D4-471E-84C0-4A6625D1BF37}"/>
              </a:ext>
            </a:extLst>
          </p:cNvPr>
          <p:cNvCxnSpPr>
            <a:stCxn id="49" idx="0"/>
          </p:cNvCxnSpPr>
          <p:nvPr/>
        </p:nvCxnSpPr>
        <p:spPr>
          <a:xfrm flipV="1">
            <a:off x="8521754" y="2558208"/>
            <a:ext cx="0" cy="15240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586B1C7D-2149-42C6-BD05-46840658C12D}"/>
              </a:ext>
            </a:extLst>
          </p:cNvPr>
          <p:cNvCxnSpPr/>
          <p:nvPr/>
        </p:nvCxnSpPr>
        <p:spPr>
          <a:xfrm flipV="1">
            <a:off x="10838234" y="2558208"/>
            <a:ext cx="0" cy="15240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31D29E57-B73B-4009-80E9-9BACFB53E5B6}"/>
              </a:ext>
            </a:extLst>
          </p:cNvPr>
          <p:cNvSpPr txBox="1"/>
          <p:nvPr/>
        </p:nvSpPr>
        <p:spPr>
          <a:xfrm>
            <a:off x="10543152" y="3120417"/>
            <a:ext cx="590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руб</a:t>
            </a:r>
            <a:r>
              <a:rPr lang="ru-RU" dirty="0"/>
              <a:t>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C2A3111-530F-4D83-87AF-138F48CF16F4}"/>
              </a:ext>
            </a:extLst>
          </p:cNvPr>
          <p:cNvSpPr txBox="1"/>
          <p:nvPr/>
        </p:nvSpPr>
        <p:spPr>
          <a:xfrm>
            <a:off x="9391272" y="4584862"/>
            <a:ext cx="590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руб</a:t>
            </a:r>
            <a:r>
              <a:rPr lang="ru-RU" dirty="0"/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3C32FF9-E59B-4075-BFBE-A86280F0AA11}"/>
              </a:ext>
            </a:extLst>
          </p:cNvPr>
          <p:cNvSpPr txBox="1"/>
          <p:nvPr/>
        </p:nvSpPr>
        <p:spPr>
          <a:xfrm>
            <a:off x="7677130" y="3408995"/>
            <a:ext cx="1625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ПОТРЕБЛЕНИЕ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44C1EFC-2532-4A67-B621-8A537FB85523}"/>
              </a:ext>
            </a:extLst>
          </p:cNvPr>
          <p:cNvSpPr txBox="1"/>
          <p:nvPr/>
        </p:nvSpPr>
        <p:spPr>
          <a:xfrm>
            <a:off x="6715694" y="4202394"/>
            <a:ext cx="1281998" cy="64099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875" tIns="15875" rIns="15875" bIns="15875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500" b="1" kern="1200" dirty="0">
                <a:solidFill>
                  <a:schemeClr val="accent2">
                    <a:lumMod val="75000"/>
                  </a:schemeClr>
                </a:solidFill>
              </a:rPr>
              <a:t>14520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BCFC660-3637-483D-B70C-E83ACED9B97F}"/>
              </a:ext>
            </a:extLst>
          </p:cNvPr>
          <p:cNvSpPr txBox="1"/>
          <p:nvPr/>
        </p:nvSpPr>
        <p:spPr>
          <a:xfrm>
            <a:off x="7848982" y="4202394"/>
            <a:ext cx="1281998" cy="64099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875" tIns="15875" rIns="15875" bIns="15875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500" b="1" kern="1200" dirty="0">
                <a:solidFill>
                  <a:schemeClr val="accent2">
                    <a:lumMod val="75000"/>
                  </a:schemeClr>
                </a:solidFill>
              </a:rPr>
              <a:t>3400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BACEB72-5A86-4AB6-87E3-B59C855F5206}"/>
              </a:ext>
            </a:extLst>
          </p:cNvPr>
          <p:cNvSpPr txBox="1"/>
          <p:nvPr/>
        </p:nvSpPr>
        <p:spPr>
          <a:xfrm>
            <a:off x="9008437" y="4202393"/>
            <a:ext cx="1281998" cy="64099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5875" tIns="15875" rIns="15875" bIns="15875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2500" b="1" kern="1200" dirty="0">
                <a:solidFill>
                  <a:schemeClr val="accent2">
                    <a:lumMod val="75000"/>
                  </a:schemeClr>
                </a:solidFill>
              </a:rPr>
              <a:t>2000</a:t>
            </a:r>
          </a:p>
        </p:txBody>
      </p: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D2D7B2E7-6AE6-4E43-A646-659902AF6661}"/>
              </a:ext>
            </a:extLst>
          </p:cNvPr>
          <p:cNvCxnSpPr>
            <a:cxnSpLocks/>
          </p:cNvCxnSpPr>
          <p:nvPr/>
        </p:nvCxnSpPr>
        <p:spPr>
          <a:xfrm>
            <a:off x="8489981" y="3717367"/>
            <a:ext cx="0" cy="424067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38D1036B-E592-4534-8432-D4F79BCEC2EF}"/>
              </a:ext>
            </a:extLst>
          </p:cNvPr>
          <p:cNvCxnSpPr>
            <a:cxnSpLocks/>
          </p:cNvCxnSpPr>
          <p:nvPr/>
        </p:nvCxnSpPr>
        <p:spPr>
          <a:xfrm flipV="1">
            <a:off x="7356693" y="4141433"/>
            <a:ext cx="2292743" cy="1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751199C0-84CF-4532-BD28-9281116A7E7B}"/>
              </a:ext>
            </a:extLst>
          </p:cNvPr>
          <p:cNvCxnSpPr>
            <a:stCxn id="59" idx="0"/>
            <a:endCxn id="59" idx="0"/>
          </p:cNvCxnSpPr>
          <p:nvPr/>
        </p:nvCxnSpPr>
        <p:spPr>
          <a:xfrm>
            <a:off x="7356693" y="420239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>
            <a:extLst>
              <a:ext uri="{FF2B5EF4-FFF2-40B4-BE49-F238E27FC236}">
                <a16:creationId xmlns:a16="http://schemas.microsoft.com/office/drawing/2014/main" id="{E38EF822-FAA4-45DA-B909-18C5E9967470}"/>
              </a:ext>
            </a:extLst>
          </p:cNvPr>
          <p:cNvCxnSpPr>
            <a:stCxn id="59" idx="0"/>
            <a:endCxn id="59" idx="0"/>
          </p:cNvCxnSpPr>
          <p:nvPr/>
        </p:nvCxnSpPr>
        <p:spPr>
          <a:xfrm>
            <a:off x="7356693" y="420239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CE490EAB-3694-48DB-8A20-1500DD81E00C}"/>
              </a:ext>
            </a:extLst>
          </p:cNvPr>
          <p:cNvCxnSpPr>
            <a:endCxn id="59" idx="0"/>
          </p:cNvCxnSpPr>
          <p:nvPr/>
        </p:nvCxnSpPr>
        <p:spPr>
          <a:xfrm>
            <a:off x="7356693" y="4135120"/>
            <a:ext cx="0" cy="67274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id="{7E85D0FC-B059-44AE-AB77-01FCD26C6E50}"/>
              </a:ext>
            </a:extLst>
          </p:cNvPr>
          <p:cNvCxnSpPr/>
          <p:nvPr/>
        </p:nvCxnSpPr>
        <p:spPr>
          <a:xfrm>
            <a:off x="8493451" y="4135119"/>
            <a:ext cx="0" cy="67274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id="{E6191A1D-D846-4B6E-811A-DFC74C61A7C7}"/>
              </a:ext>
            </a:extLst>
          </p:cNvPr>
          <p:cNvCxnSpPr/>
          <p:nvPr/>
        </p:nvCxnSpPr>
        <p:spPr>
          <a:xfrm>
            <a:off x="9649436" y="4135119"/>
            <a:ext cx="0" cy="67274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14862360-2D3A-44E6-85B5-49BF1D39A0A1}"/>
              </a:ext>
            </a:extLst>
          </p:cNvPr>
          <p:cNvSpPr txBox="1"/>
          <p:nvPr/>
        </p:nvSpPr>
        <p:spPr>
          <a:xfrm>
            <a:off x="7098529" y="4565500"/>
            <a:ext cx="590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руб</a:t>
            </a:r>
            <a:r>
              <a:rPr lang="ru-RU" dirty="0"/>
              <a:t>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2BCC297-04D8-4CD1-AD70-B060F315DDD9}"/>
              </a:ext>
            </a:extLst>
          </p:cNvPr>
          <p:cNvSpPr txBox="1"/>
          <p:nvPr/>
        </p:nvSpPr>
        <p:spPr>
          <a:xfrm>
            <a:off x="8231817" y="4565499"/>
            <a:ext cx="590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руб</a:t>
            </a:r>
            <a:r>
              <a:rPr lang="ru-RU" dirty="0"/>
              <a:t>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21514B2-831A-42D0-A064-A6348587D158}"/>
              </a:ext>
            </a:extLst>
          </p:cNvPr>
          <p:cNvSpPr txBox="1"/>
          <p:nvPr/>
        </p:nvSpPr>
        <p:spPr>
          <a:xfrm>
            <a:off x="8277510" y="3089101"/>
            <a:ext cx="590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руб</a:t>
            </a:r>
            <a:r>
              <a:rPr lang="ru-RU" dirty="0"/>
              <a:t>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5281543-4DEB-4C34-9249-10B217118A71}"/>
              </a:ext>
            </a:extLst>
          </p:cNvPr>
          <p:cNvSpPr txBox="1"/>
          <p:nvPr/>
        </p:nvSpPr>
        <p:spPr>
          <a:xfrm rot="19786572">
            <a:off x="9093058" y="5151998"/>
            <a:ext cx="151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СБЕРЕЖЕНИЯ</a:t>
            </a:r>
          </a:p>
        </p:txBody>
      </p:sp>
      <p:pic>
        <p:nvPicPr>
          <p:cNvPr id="80" name="Рисунок 79" descr="Изображение выглядит как комната, сце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CA96045-89E8-4F58-BE2D-D236A04B97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07" y="1035577"/>
            <a:ext cx="762313" cy="76231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комната, сце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5ADA4F3F-27C0-434B-A4D4-5BF428881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973" y="1036743"/>
            <a:ext cx="762313" cy="762313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B56B498E-BB36-4BDB-918A-E08DED93B6BB}"/>
              </a:ext>
            </a:extLst>
          </p:cNvPr>
          <p:cNvSpPr txBox="1"/>
          <p:nvPr/>
        </p:nvSpPr>
        <p:spPr>
          <a:xfrm>
            <a:off x="3325677" y="224424"/>
            <a:ext cx="618496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500" dirty="0">
                <a:solidFill>
                  <a:srgbClr val="C00000"/>
                </a:solidFill>
              </a:rPr>
              <a:t>БЮДЖЕТ ДОМОХОЗЯЙСТВ, рублей в месяц</a:t>
            </a:r>
          </a:p>
        </p:txBody>
      </p:sp>
      <p:cxnSp>
        <p:nvCxnSpPr>
          <p:cNvPr id="85" name="Прямая соединительная линия 84">
            <a:extLst>
              <a:ext uri="{FF2B5EF4-FFF2-40B4-BE49-F238E27FC236}">
                <a16:creationId xmlns:a16="http://schemas.microsoft.com/office/drawing/2014/main" id="{5F1FF687-9535-4EC2-9AF1-EA1FB6F586DB}"/>
              </a:ext>
            </a:extLst>
          </p:cNvPr>
          <p:cNvCxnSpPr/>
          <p:nvPr/>
        </p:nvCxnSpPr>
        <p:spPr>
          <a:xfrm flipV="1">
            <a:off x="272687" y="744613"/>
            <a:ext cx="11526715" cy="3667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Номер слайда 4">
            <a:extLst>
              <a:ext uri="{FF2B5EF4-FFF2-40B4-BE49-F238E27FC236}">
                <a16:creationId xmlns:a16="http://schemas.microsoft.com/office/drawing/2014/main" id="{281F9D2C-C30A-4CA3-8163-3656EA1B8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9880" y="6331400"/>
            <a:ext cx="2743200" cy="365125"/>
          </a:xfrm>
        </p:spPr>
        <p:txBody>
          <a:bodyPr/>
          <a:lstStyle/>
          <a:p>
            <a:fld id="{ACCB888F-5DDB-46B3-AB6D-8760CE8177E6}" type="slidenum">
              <a:rPr lang="ru-RU" sz="18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24</a:t>
            </a:fld>
            <a:endParaRPr lang="ru-RU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88" name="Прямая соединительная линия 87">
            <a:extLst>
              <a:ext uri="{FF2B5EF4-FFF2-40B4-BE49-F238E27FC236}">
                <a16:creationId xmlns:a16="http://schemas.microsoft.com/office/drawing/2014/main" id="{2C450C5F-2CA2-437B-AEF6-0AA900826710}"/>
              </a:ext>
            </a:extLst>
          </p:cNvPr>
          <p:cNvCxnSpPr/>
          <p:nvPr/>
        </p:nvCxnSpPr>
        <p:spPr>
          <a:xfrm flipV="1">
            <a:off x="9649436" y="2400300"/>
            <a:ext cx="0" cy="157908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FF66C466-2AFF-4738-B58B-4431697D51E3}"/>
              </a:ext>
            </a:extLst>
          </p:cNvPr>
          <p:cNvGrpSpPr/>
          <p:nvPr/>
        </p:nvGrpSpPr>
        <p:grpSpPr>
          <a:xfrm>
            <a:off x="934428" y="5816750"/>
            <a:ext cx="1281998" cy="640999"/>
            <a:chOff x="2329900" y="1782599"/>
            <a:chExt cx="1281998" cy="640999"/>
          </a:xfrm>
        </p:grpSpPr>
        <p:sp>
          <p:nvSpPr>
            <p:cNvPr id="90" name="Прямоугольник 89">
              <a:extLst>
                <a:ext uri="{FF2B5EF4-FFF2-40B4-BE49-F238E27FC236}">
                  <a16:creationId xmlns:a16="http://schemas.microsoft.com/office/drawing/2014/main" id="{EAF031E1-1D29-4DF8-A06F-E33D857539CF}"/>
                </a:ext>
              </a:extLst>
            </p:cNvPr>
            <p:cNvSpPr/>
            <p:nvPr/>
          </p:nvSpPr>
          <p:spPr>
            <a:xfrm>
              <a:off x="2329900" y="1782599"/>
              <a:ext cx="1281998" cy="6409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11451D7F-03AA-4967-9E57-ABD51F5DF359}"/>
                </a:ext>
              </a:extLst>
            </p:cNvPr>
            <p:cNvSpPr txBox="1"/>
            <p:nvPr/>
          </p:nvSpPr>
          <p:spPr>
            <a:xfrm>
              <a:off x="2329900" y="1782599"/>
              <a:ext cx="1281998" cy="640999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225" tIns="22225" rIns="22225" bIns="22225" numCol="1" spcCol="1270" anchor="ctr" anchorCtr="0">
              <a:noAutofit/>
            </a:bodyPr>
            <a:lstStyle/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3500" b="1" kern="1200" dirty="0">
                  <a:solidFill>
                    <a:srgbClr val="00B0F0"/>
                  </a:solidFill>
                </a:rPr>
                <a:t>4500</a:t>
              </a:r>
              <a:r>
                <a:rPr lang="ru-RU" sz="3500" b="1" kern="1200" dirty="0">
                  <a:solidFill>
                    <a:srgbClr val="C00000"/>
                  </a:solidFill>
                </a:rPr>
                <a:t> </a:t>
              </a: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5AEF1B20-8A21-43B9-9A33-C7421365DA76}"/>
              </a:ext>
            </a:extLst>
          </p:cNvPr>
          <p:cNvSpPr txBox="1"/>
          <p:nvPr/>
        </p:nvSpPr>
        <p:spPr>
          <a:xfrm>
            <a:off x="2494629" y="5983727"/>
            <a:ext cx="3116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НЕРАСПРЕДЕЛЕННЫЙ ДОХОД</a:t>
            </a:r>
          </a:p>
        </p:txBody>
      </p: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53EF46C1-1ADC-4C47-9579-7F44A9FDB403}"/>
              </a:ext>
            </a:extLst>
          </p:cNvPr>
          <p:cNvGrpSpPr/>
          <p:nvPr/>
        </p:nvGrpSpPr>
        <p:grpSpPr>
          <a:xfrm>
            <a:off x="5886932" y="5858589"/>
            <a:ext cx="1384186" cy="1010661"/>
            <a:chOff x="2329900" y="1412937"/>
            <a:chExt cx="1384186" cy="1010661"/>
          </a:xfrm>
        </p:grpSpPr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EAF7FC27-4BED-400D-BF4A-538E6F935246}"/>
                </a:ext>
              </a:extLst>
            </p:cNvPr>
            <p:cNvSpPr/>
            <p:nvPr/>
          </p:nvSpPr>
          <p:spPr>
            <a:xfrm>
              <a:off x="2329900" y="1782599"/>
              <a:ext cx="1281998" cy="640999"/>
            </a:xfrm>
            <a:prstGeom prst="rect">
              <a:avLst/>
            </a:prstGeom>
            <a:noFill/>
            <a:ln>
              <a:solidFill>
                <a:schemeClr val="lt1">
                  <a:hueOff val="0"/>
                  <a:satOff val="0"/>
                  <a:lumOff val="0"/>
                  <a:alpha val="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7F7C6F8-F58B-44C3-A76D-7F93E9FBDBFC}"/>
                </a:ext>
              </a:extLst>
            </p:cNvPr>
            <p:cNvSpPr txBox="1"/>
            <p:nvPr/>
          </p:nvSpPr>
          <p:spPr>
            <a:xfrm>
              <a:off x="2432088" y="1412937"/>
              <a:ext cx="1281998" cy="640999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225" tIns="22225" rIns="22225" bIns="22225" numCol="1" spcCol="1270" anchor="ctr" anchorCtr="0">
              <a:noAutofit/>
            </a:bodyPr>
            <a:lstStyle/>
            <a:p>
              <a:pPr marL="0" lvl="0" indent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3500" b="1" kern="1200" dirty="0">
                  <a:solidFill>
                    <a:schemeClr val="accent2">
                      <a:lumMod val="75000"/>
                    </a:schemeClr>
                  </a:solidFill>
                </a:rPr>
                <a:t>360</a:t>
              </a:r>
              <a:r>
                <a:rPr lang="ru-RU" sz="3500" b="1" kern="1200" dirty="0">
                  <a:solidFill>
                    <a:srgbClr val="00B0F0"/>
                  </a:solidFill>
                </a:rPr>
                <a:t> </a:t>
              </a:r>
              <a:r>
                <a:rPr lang="ru-RU" i="1" dirty="0">
                  <a:solidFill>
                    <a:schemeClr val="tx1"/>
                  </a:solidFill>
                </a:rPr>
                <a:t>млн</a:t>
              </a:r>
              <a:r>
                <a:rPr lang="ru-RU" sz="3500" b="1" kern="1200" dirty="0">
                  <a:solidFill>
                    <a:srgbClr val="C00000"/>
                  </a:solidFill>
                </a:rPr>
                <a:t> </a:t>
              </a: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F2E1EAF1-C0A8-42BB-9AEA-C32081A72DE4}"/>
              </a:ext>
            </a:extLst>
          </p:cNvPr>
          <p:cNvSpPr txBox="1"/>
          <p:nvPr/>
        </p:nvSpPr>
        <p:spPr>
          <a:xfrm>
            <a:off x="2014090" y="5984531"/>
            <a:ext cx="590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руб</a:t>
            </a:r>
            <a:r>
              <a:rPr lang="ru-RU" dirty="0"/>
              <a:t>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D7E6B23-7E5F-4FF7-AA53-66EC7988D8C0}"/>
              </a:ext>
            </a:extLst>
          </p:cNvPr>
          <p:cNvSpPr txBox="1"/>
          <p:nvPr/>
        </p:nvSpPr>
        <p:spPr>
          <a:xfrm>
            <a:off x="8277510" y="6039652"/>
            <a:ext cx="3666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ТРАТИТСЯ ЗА ПРЕДЕЛАМИ ГОРОДА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9DEC543-C14A-4243-95BF-7D0D31DF78B1}"/>
              </a:ext>
            </a:extLst>
          </p:cNvPr>
          <p:cNvSpPr txBox="1"/>
          <p:nvPr/>
        </p:nvSpPr>
        <p:spPr>
          <a:xfrm>
            <a:off x="7180098" y="6039652"/>
            <a:ext cx="1238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руб</a:t>
            </a:r>
            <a:r>
              <a:rPr lang="ru-RU" dirty="0"/>
              <a:t>. </a:t>
            </a:r>
            <a:r>
              <a:rPr lang="ru-RU" i="1" dirty="0"/>
              <a:t>в год</a:t>
            </a:r>
          </a:p>
        </p:txBody>
      </p:sp>
    </p:spTree>
    <p:extLst>
      <p:ext uri="{BB962C8B-B14F-4D97-AF65-F5344CB8AC3E}">
        <p14:creationId xmlns:p14="http://schemas.microsoft.com/office/powerpoint/2010/main" val="28364195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ttp://www.ridethehill.com/wp-content/uploads/2014/11/5-603810-Green-Grass-On-White-Background.-Matte-Channel..jpg">
            <a:extLst>
              <a:ext uri="{FF2B5EF4-FFF2-40B4-BE49-F238E27FC236}">
                <a16:creationId xmlns:a16="http://schemas.microsoft.com/office/drawing/2014/main" id="{2BCC4720-6488-4140-BE5D-F26DB0BB0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12000"/>
            </a:schemeClr>
          </a:solidFill>
          <a:extLst/>
        </p:spPr>
      </p:pic>
      <p:pic>
        <p:nvPicPr>
          <p:cNvPr id="39" name="Рисунок 38" descr="Облако">
            <a:extLst>
              <a:ext uri="{FF2B5EF4-FFF2-40B4-BE49-F238E27FC236}">
                <a16:creationId xmlns:a16="http://schemas.microsoft.com/office/drawing/2014/main" id="{9FB9AE0C-DF97-4BCD-A513-D1C00DD4E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38862" y="1667111"/>
            <a:ext cx="2457271" cy="2457271"/>
          </a:xfrm>
          <a:prstGeom prst="rect">
            <a:avLst/>
          </a:prstGeom>
        </p:spPr>
      </p:pic>
      <p:pic>
        <p:nvPicPr>
          <p:cNvPr id="28" name="Рисунок 27" descr="Облако">
            <a:extLst>
              <a:ext uri="{FF2B5EF4-FFF2-40B4-BE49-F238E27FC236}">
                <a16:creationId xmlns:a16="http://schemas.microsoft.com/office/drawing/2014/main" id="{0F0E9D43-E8EB-4C78-BD22-10CC372BC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16754" y="239854"/>
            <a:ext cx="2457271" cy="2457271"/>
          </a:xfrm>
          <a:prstGeom prst="rect">
            <a:avLst/>
          </a:prstGeom>
        </p:spPr>
      </p:pic>
      <p:pic>
        <p:nvPicPr>
          <p:cNvPr id="24" name="Рисунок 23" descr="Облако">
            <a:extLst>
              <a:ext uri="{FF2B5EF4-FFF2-40B4-BE49-F238E27FC236}">
                <a16:creationId xmlns:a16="http://schemas.microsoft.com/office/drawing/2014/main" id="{CDF1B399-81F7-47EC-9E04-CF304AB23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61260" y="2129423"/>
            <a:ext cx="2457271" cy="2457271"/>
          </a:xfrm>
          <a:prstGeom prst="rect">
            <a:avLst/>
          </a:prstGeom>
        </p:spPr>
      </p:pic>
      <p:pic>
        <p:nvPicPr>
          <p:cNvPr id="22" name="Рисунок 21" descr="Облако">
            <a:extLst>
              <a:ext uri="{FF2B5EF4-FFF2-40B4-BE49-F238E27FC236}">
                <a16:creationId xmlns:a16="http://schemas.microsoft.com/office/drawing/2014/main" id="{70AEB499-B95A-4228-84FB-0589C66AC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9103" y="1157344"/>
            <a:ext cx="2457271" cy="24572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BF09EF-5EF7-4936-9177-08BB113B77F6}"/>
              </a:ext>
            </a:extLst>
          </p:cNvPr>
          <p:cNvSpPr txBox="1"/>
          <p:nvPr/>
        </p:nvSpPr>
        <p:spPr>
          <a:xfrm>
            <a:off x="4108979" y="284361"/>
            <a:ext cx="327281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500" dirty="0">
                <a:solidFill>
                  <a:srgbClr val="C00000"/>
                </a:solidFill>
              </a:rPr>
              <a:t>ПРОЕКТЫ НОВЫХ МСП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05F12783-0CCF-4A94-BF50-9E82A300BD9E}"/>
              </a:ext>
            </a:extLst>
          </p:cNvPr>
          <p:cNvCxnSpPr/>
          <p:nvPr/>
        </p:nvCxnSpPr>
        <p:spPr>
          <a:xfrm flipV="1">
            <a:off x="272687" y="744613"/>
            <a:ext cx="11526715" cy="3667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67B497A-7D76-44F1-924C-D4CB9DD01098}"/>
              </a:ext>
            </a:extLst>
          </p:cNvPr>
          <p:cNvSpPr txBox="1"/>
          <p:nvPr/>
        </p:nvSpPr>
        <p:spPr>
          <a:xfrm>
            <a:off x="5378636" y="1344266"/>
            <a:ext cx="657408" cy="120032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СТО  </a:t>
            </a:r>
          </a:p>
          <a:p>
            <a:endParaRPr lang="ru-RU" dirty="0">
              <a:solidFill>
                <a:schemeClr val="accent5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20" name="Рисунок 19" descr="Облако">
            <a:extLst>
              <a:ext uri="{FF2B5EF4-FFF2-40B4-BE49-F238E27FC236}">
                <a16:creationId xmlns:a16="http://schemas.microsoft.com/office/drawing/2014/main" id="{86A4AAEE-E91D-4184-8597-C86F82BCA7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7480" y="312196"/>
            <a:ext cx="2457271" cy="245727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9A202E8-5163-40FA-A50D-EA386B4E5ABD}"/>
              </a:ext>
            </a:extLst>
          </p:cNvPr>
          <p:cNvSpPr txBox="1"/>
          <p:nvPr/>
        </p:nvSpPr>
        <p:spPr>
          <a:xfrm>
            <a:off x="848744" y="1369225"/>
            <a:ext cx="3654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МСП косметологических услуг 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E13B224-DE88-4E49-813F-9ED85725E020}"/>
              </a:ext>
            </a:extLst>
          </p:cNvPr>
          <p:cNvSpPr/>
          <p:nvPr/>
        </p:nvSpPr>
        <p:spPr>
          <a:xfrm>
            <a:off x="1947554" y="2278289"/>
            <a:ext cx="2910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МСП семейного отдыха 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AE04A663-7BDF-49CB-81CF-18D5064BDBE7}"/>
              </a:ext>
            </a:extLst>
          </p:cNvPr>
          <p:cNvSpPr/>
          <p:nvPr/>
        </p:nvSpPr>
        <p:spPr>
          <a:xfrm>
            <a:off x="2785573" y="3176594"/>
            <a:ext cx="21207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Гостиница и база</a:t>
            </a:r>
          </a:p>
          <a:p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отдыха </a:t>
            </a:r>
          </a:p>
        </p:txBody>
      </p:sp>
      <p:pic>
        <p:nvPicPr>
          <p:cNvPr id="29" name="Рисунок 28" descr="Облако">
            <a:extLst>
              <a:ext uri="{FF2B5EF4-FFF2-40B4-BE49-F238E27FC236}">
                <a16:creationId xmlns:a16="http://schemas.microsoft.com/office/drawing/2014/main" id="{FEFFB091-494F-4787-B233-183ED2DDC0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3269" y="835649"/>
            <a:ext cx="2457271" cy="2457271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2D1A9F7F-8BF8-4A63-8CD7-2141C890CC17}"/>
              </a:ext>
            </a:extLst>
          </p:cNvPr>
          <p:cNvSpPr/>
          <p:nvPr/>
        </p:nvSpPr>
        <p:spPr>
          <a:xfrm>
            <a:off x="6420161" y="189826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Дополнительные дошкольные  </a:t>
            </a:r>
          </a:p>
          <a:p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образовательные услуги</a:t>
            </a:r>
          </a:p>
        </p:txBody>
      </p:sp>
      <p:pic>
        <p:nvPicPr>
          <p:cNvPr id="31" name="Рисунок 30" descr="Облако">
            <a:extLst>
              <a:ext uri="{FF2B5EF4-FFF2-40B4-BE49-F238E27FC236}">
                <a16:creationId xmlns:a16="http://schemas.microsoft.com/office/drawing/2014/main" id="{F560AC13-0D8D-44AE-8C6E-4EBAE8A05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2836" y="2868243"/>
            <a:ext cx="2457271" cy="2457271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2F17BE2A-D97D-4FD2-AF2D-4AC1E1D23DA1}"/>
              </a:ext>
            </a:extLst>
          </p:cNvPr>
          <p:cNvSpPr/>
          <p:nvPr/>
        </p:nvSpPr>
        <p:spPr>
          <a:xfrm>
            <a:off x="1201155" y="398038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Развитие кинотеатра </a:t>
            </a:r>
          </a:p>
          <a:p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и сопутствующих услуг </a:t>
            </a:r>
          </a:p>
          <a:p>
            <a:endParaRPr lang="ru-RU" dirty="0">
              <a:solidFill>
                <a:schemeClr val="accent5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3" name="Рисунок 32" descr="Облако">
            <a:extLst>
              <a:ext uri="{FF2B5EF4-FFF2-40B4-BE49-F238E27FC236}">
                <a16:creationId xmlns:a16="http://schemas.microsoft.com/office/drawing/2014/main" id="{A8C5F00F-5EAB-42FA-8B72-CDCB2BCC0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19751" y="2598956"/>
            <a:ext cx="2457271" cy="2457271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A6E23569-BAA5-4C2D-ACE4-5D4D6A924670}"/>
              </a:ext>
            </a:extLst>
          </p:cNvPr>
          <p:cNvSpPr/>
          <p:nvPr/>
        </p:nvSpPr>
        <p:spPr>
          <a:xfrm>
            <a:off x="7079776" y="370413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Тир, стенды и стрелковый клуб</a:t>
            </a:r>
          </a:p>
          <a:p>
            <a:endParaRPr lang="ru-RU" dirty="0">
              <a:solidFill>
                <a:schemeClr val="accent5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5" name="Рисунок 34" descr="Облако">
            <a:extLst>
              <a:ext uri="{FF2B5EF4-FFF2-40B4-BE49-F238E27FC236}">
                <a16:creationId xmlns:a16="http://schemas.microsoft.com/office/drawing/2014/main" id="{0B72135B-1A84-43B0-A559-EC1BF4CF7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21112" y="1767559"/>
            <a:ext cx="2457271" cy="2457271"/>
          </a:xfrm>
          <a:prstGeom prst="rect">
            <a:avLst/>
          </a:prstGeom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C95CA94B-6AD4-4DDE-997F-FCFA08F68143}"/>
              </a:ext>
            </a:extLst>
          </p:cNvPr>
          <p:cNvSpPr/>
          <p:nvPr/>
        </p:nvSpPr>
        <p:spPr>
          <a:xfrm>
            <a:off x="5329475" y="2905878"/>
            <a:ext cx="4186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Создание класса английского языка 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06311475-C9B6-4656-A273-D24BF677F75D}"/>
              </a:ext>
            </a:extLst>
          </p:cNvPr>
          <p:cNvSpPr/>
          <p:nvPr/>
        </p:nvSpPr>
        <p:spPr>
          <a:xfrm>
            <a:off x="9555841" y="2771146"/>
            <a:ext cx="2415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Ритуальные услуги </a:t>
            </a:r>
          </a:p>
        </p:txBody>
      </p:sp>
      <p:sp>
        <p:nvSpPr>
          <p:cNvPr id="43" name="Стрелка: вверх 42">
            <a:extLst>
              <a:ext uri="{FF2B5EF4-FFF2-40B4-BE49-F238E27FC236}">
                <a16:creationId xmlns:a16="http://schemas.microsoft.com/office/drawing/2014/main" id="{B75EDD54-9352-4DFE-9EB4-65327451FF5C}"/>
              </a:ext>
            </a:extLst>
          </p:cNvPr>
          <p:cNvSpPr/>
          <p:nvPr/>
        </p:nvSpPr>
        <p:spPr>
          <a:xfrm>
            <a:off x="5309571" y="4648124"/>
            <a:ext cx="690303" cy="960766"/>
          </a:xfrm>
          <a:prstGeom prst="upArrow">
            <a:avLst/>
          </a:prstGeom>
          <a:solidFill>
            <a:srgbClr val="C00000">
              <a:alpha val="18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C68F2E8-CB68-413D-8757-1DD5D128B0EF}"/>
              </a:ext>
            </a:extLst>
          </p:cNvPr>
          <p:cNvSpPr txBox="1"/>
          <p:nvPr/>
        </p:nvSpPr>
        <p:spPr>
          <a:xfrm rot="16200000">
            <a:off x="5169040" y="4972526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Запрос</a:t>
            </a:r>
            <a:r>
              <a:rPr lang="ru-RU" dirty="0"/>
              <a:t> </a:t>
            </a:r>
          </a:p>
        </p:txBody>
      </p:sp>
      <p:sp>
        <p:nvSpPr>
          <p:cNvPr id="45" name="Стрелка: вверх 44">
            <a:extLst>
              <a:ext uri="{FF2B5EF4-FFF2-40B4-BE49-F238E27FC236}">
                <a16:creationId xmlns:a16="http://schemas.microsoft.com/office/drawing/2014/main" id="{B5DEB96D-DC8B-4EC8-A905-6178AB82C29B}"/>
              </a:ext>
            </a:extLst>
          </p:cNvPr>
          <p:cNvSpPr/>
          <p:nvPr/>
        </p:nvSpPr>
        <p:spPr>
          <a:xfrm>
            <a:off x="9649139" y="4716848"/>
            <a:ext cx="690303" cy="960766"/>
          </a:xfrm>
          <a:prstGeom prst="upArrow">
            <a:avLst/>
          </a:prstGeom>
          <a:solidFill>
            <a:srgbClr val="C00000">
              <a:alpha val="18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996CF57-BC24-42A8-BE7D-2C87574F2C5E}"/>
              </a:ext>
            </a:extLst>
          </p:cNvPr>
          <p:cNvSpPr txBox="1"/>
          <p:nvPr/>
        </p:nvSpPr>
        <p:spPr>
          <a:xfrm rot="16200000">
            <a:off x="9508608" y="504125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Запрос</a:t>
            </a:r>
            <a:r>
              <a:rPr lang="ru-RU" dirty="0"/>
              <a:t> </a:t>
            </a:r>
          </a:p>
        </p:txBody>
      </p:sp>
      <p:sp>
        <p:nvSpPr>
          <p:cNvPr id="49" name="Стрелка: вверх 48">
            <a:extLst>
              <a:ext uri="{FF2B5EF4-FFF2-40B4-BE49-F238E27FC236}">
                <a16:creationId xmlns:a16="http://schemas.microsoft.com/office/drawing/2014/main" id="{39232384-1483-4F77-8F28-638A18D152BC}"/>
              </a:ext>
            </a:extLst>
          </p:cNvPr>
          <p:cNvSpPr/>
          <p:nvPr/>
        </p:nvSpPr>
        <p:spPr>
          <a:xfrm>
            <a:off x="7477396" y="4716848"/>
            <a:ext cx="690303" cy="960766"/>
          </a:xfrm>
          <a:prstGeom prst="upArrow">
            <a:avLst/>
          </a:prstGeom>
          <a:solidFill>
            <a:srgbClr val="C00000">
              <a:alpha val="18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EC47633-A589-4267-9F09-48AD95D93B27}"/>
              </a:ext>
            </a:extLst>
          </p:cNvPr>
          <p:cNvSpPr txBox="1"/>
          <p:nvPr/>
        </p:nvSpPr>
        <p:spPr>
          <a:xfrm rot="16200000">
            <a:off x="7336865" y="504125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Запрос</a:t>
            </a:r>
            <a:r>
              <a:rPr lang="ru-RU" dirty="0"/>
              <a:t> </a:t>
            </a:r>
          </a:p>
        </p:txBody>
      </p:sp>
      <p:sp>
        <p:nvSpPr>
          <p:cNvPr id="51" name="Стрелка: вверх 50">
            <a:extLst>
              <a:ext uri="{FF2B5EF4-FFF2-40B4-BE49-F238E27FC236}">
                <a16:creationId xmlns:a16="http://schemas.microsoft.com/office/drawing/2014/main" id="{FFE7EDD8-6CDC-42E6-A6B0-5C5457A8EF94}"/>
              </a:ext>
            </a:extLst>
          </p:cNvPr>
          <p:cNvSpPr/>
          <p:nvPr/>
        </p:nvSpPr>
        <p:spPr>
          <a:xfrm>
            <a:off x="3281752" y="4699315"/>
            <a:ext cx="690303" cy="960766"/>
          </a:xfrm>
          <a:prstGeom prst="upArrow">
            <a:avLst/>
          </a:prstGeom>
          <a:solidFill>
            <a:srgbClr val="C00000">
              <a:alpha val="18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20A6935-AA78-4015-8D9F-5C4629B87634}"/>
              </a:ext>
            </a:extLst>
          </p:cNvPr>
          <p:cNvSpPr txBox="1"/>
          <p:nvPr/>
        </p:nvSpPr>
        <p:spPr>
          <a:xfrm rot="16200000">
            <a:off x="3141221" y="5023717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Запрос</a:t>
            </a:r>
            <a:r>
              <a:rPr lang="ru-RU" dirty="0"/>
              <a:t> </a:t>
            </a:r>
          </a:p>
        </p:txBody>
      </p:sp>
      <p:sp>
        <p:nvSpPr>
          <p:cNvPr id="53" name="Номер слайда 4">
            <a:extLst>
              <a:ext uri="{FF2B5EF4-FFF2-40B4-BE49-F238E27FC236}">
                <a16:creationId xmlns:a16="http://schemas.microsoft.com/office/drawing/2014/main" id="{DD9C557E-F717-4772-8C38-630A23E85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5718" y="6338528"/>
            <a:ext cx="2743200" cy="365125"/>
          </a:xfrm>
        </p:spPr>
        <p:txBody>
          <a:bodyPr/>
          <a:lstStyle/>
          <a:p>
            <a:fld id="{ACCB888F-5DDB-46B3-AB6D-8760CE8177E6}" type="slidenum">
              <a:rPr lang="ru-RU" sz="18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25</a:t>
            </a:fld>
            <a:endParaRPr lang="ru-RU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4546206-7BC7-4BF1-B426-E0F8B8A8501A}"/>
              </a:ext>
            </a:extLst>
          </p:cNvPr>
          <p:cNvSpPr txBox="1"/>
          <p:nvPr/>
        </p:nvSpPr>
        <p:spPr>
          <a:xfrm>
            <a:off x="3348962" y="6191740"/>
            <a:ext cx="268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Заинтересованные лица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EEC2837-61E1-482B-BB3A-981BCB3765D9}"/>
              </a:ext>
            </a:extLst>
          </p:cNvPr>
          <p:cNvSpPr txBox="1"/>
          <p:nvPr/>
        </p:nvSpPr>
        <p:spPr>
          <a:xfrm>
            <a:off x="7652360" y="6213349"/>
            <a:ext cx="268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Заинтересованные лица </a:t>
            </a:r>
          </a:p>
        </p:txBody>
      </p:sp>
      <p:pic>
        <p:nvPicPr>
          <p:cNvPr id="37" name="Рисунок 36" descr="Облако">
            <a:extLst>
              <a:ext uri="{FF2B5EF4-FFF2-40B4-BE49-F238E27FC236}">
                <a16:creationId xmlns:a16="http://schemas.microsoft.com/office/drawing/2014/main" id="{0CE8BE46-764D-4B91-AC0F-059EFF2B58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44851" y="79067"/>
            <a:ext cx="2457271" cy="24572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12D2BD1-7F6D-4140-A5EE-28C01C766A27}"/>
              </a:ext>
            </a:extLst>
          </p:cNvPr>
          <p:cNvSpPr txBox="1"/>
          <p:nvPr/>
        </p:nvSpPr>
        <p:spPr>
          <a:xfrm>
            <a:off x="8579428" y="1060491"/>
            <a:ext cx="5440680" cy="120032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Производство гидропонных </a:t>
            </a:r>
          </a:p>
          <a:p>
            <a:r>
              <a:rPr lang="ru-RU" i="1" dirty="0">
                <a:solidFill>
                  <a:schemeClr val="accent5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зеленых кормов </a:t>
            </a:r>
          </a:p>
          <a:p>
            <a:endParaRPr lang="ru-RU" i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66685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1A8E56A0-F75F-427B-B03B-7B7546CB19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1028493"/>
              </p:ext>
            </p:extLst>
          </p:nvPr>
        </p:nvGraphicFramePr>
        <p:xfrm>
          <a:off x="272687" y="719666"/>
          <a:ext cx="11686231" cy="5959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31CA353-D69C-4071-A307-B30A6D150622}"/>
              </a:ext>
            </a:extLst>
          </p:cNvPr>
          <p:cNvSpPr txBox="1"/>
          <p:nvPr/>
        </p:nvSpPr>
        <p:spPr>
          <a:xfrm>
            <a:off x="2544376" y="312196"/>
            <a:ext cx="752167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500" dirty="0">
                <a:solidFill>
                  <a:srgbClr val="C00000"/>
                </a:solidFill>
              </a:rPr>
              <a:t>Стимулирование предпринимательской активности 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4C03E228-10DE-41C2-B043-F0ACB0FCBFE5}"/>
              </a:ext>
            </a:extLst>
          </p:cNvPr>
          <p:cNvCxnSpPr/>
          <p:nvPr/>
        </p:nvCxnSpPr>
        <p:spPr>
          <a:xfrm flipV="1">
            <a:off x="272687" y="744613"/>
            <a:ext cx="11526715" cy="3667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4A04D0-7C69-4920-9CDB-92A311F96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5718" y="6338528"/>
            <a:ext cx="2743200" cy="365125"/>
          </a:xfrm>
        </p:spPr>
        <p:txBody>
          <a:bodyPr/>
          <a:lstStyle/>
          <a:p>
            <a:fld id="{ACCB888F-5DDB-46B3-AB6D-8760CE8177E6}" type="slidenum">
              <a:rPr lang="ru-RU" sz="18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26</a:t>
            </a:fld>
            <a:endParaRPr lang="ru-RU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Рисунок 5" descr="Рукопожатие">
            <a:extLst>
              <a:ext uri="{FF2B5EF4-FFF2-40B4-BE49-F238E27FC236}">
                <a16:creationId xmlns:a16="http://schemas.microsoft.com/office/drawing/2014/main" id="{DAD5DC7B-D430-40D6-AD3D-2E9948B18A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48013" y="55138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378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2A6EBF04-4902-4A32-97ED-C1EA7D2CC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900" y="198439"/>
            <a:ext cx="8724900" cy="317491"/>
          </a:xfrm>
        </p:spPr>
        <p:txBody>
          <a:bodyPr>
            <a:no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ru-RU" sz="2800" spc="-15" dirty="0">
                <a:solidFill>
                  <a:srgbClr val="C00000"/>
                </a:solidFill>
                <a:cs typeface="Calibri Light"/>
              </a:rPr>
              <a:t>Резюме Проекта. Общее описание Проекта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9C8D8B54-B170-4D51-9B27-D699978DDBC1}"/>
              </a:ext>
            </a:extLst>
          </p:cNvPr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739900" y="695325"/>
          <a:ext cx="8724900" cy="547116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612900">
                  <a:extLst>
                    <a:ext uri="{9D8B030D-6E8A-4147-A177-3AD203B41FA5}">
                      <a16:colId xmlns:a16="http://schemas.microsoft.com/office/drawing/2014/main" val="1989149469"/>
                    </a:ext>
                  </a:extLst>
                </a:gridCol>
                <a:gridCol w="7112000">
                  <a:extLst>
                    <a:ext uri="{9D8B030D-6E8A-4147-A177-3AD203B41FA5}">
                      <a16:colId xmlns:a16="http://schemas.microsoft.com/office/drawing/2014/main" val="14884244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200" b="0" spc="-5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j-lt"/>
                          <a:cs typeface="Calibri"/>
                        </a:rPr>
                        <a:t>Название Проекта</a:t>
                      </a:r>
                    </a:p>
                  </a:txBody>
                  <a:tcPr marL="79652" marR="79652"/>
                </a:tc>
                <a:tc>
                  <a:txBody>
                    <a:bodyPr/>
                    <a:lstStyle/>
                    <a:p>
                      <a:pPr marL="285750" indent="-285750" algn="just">
                        <a:spcBef>
                          <a:spcPts val="300"/>
                        </a:spcBef>
                        <a:buClr>
                          <a:schemeClr val="accent2">
                            <a:lumMod val="75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/>
                        <a:t>Строительство роботизированного молочно-товарного комплекса (МТК) на 2200 дойных голов КРС в </a:t>
                      </a:r>
                      <a:r>
                        <a:rPr lang="ru-RU" sz="1000" dirty="0" err="1"/>
                        <a:t>г.п</a:t>
                      </a:r>
                      <a:r>
                        <a:rPr lang="ru-RU" sz="1000" dirty="0"/>
                        <a:t>. </a:t>
                      </a:r>
                      <a:r>
                        <a:rPr lang="ru-RU" sz="1000" dirty="0" err="1"/>
                        <a:t>Жешарт</a:t>
                      </a:r>
                      <a:r>
                        <a:rPr lang="ru-RU" sz="1000" dirty="0"/>
                        <a:t> </a:t>
                      </a:r>
                    </a:p>
                    <a:p>
                      <a:pPr marL="0" indent="0" algn="just">
                        <a:spcBef>
                          <a:spcPts val="300"/>
                        </a:spcBef>
                        <a:buClr>
                          <a:schemeClr val="accent2">
                            <a:lumMod val="75000"/>
                          </a:schemeClr>
                        </a:buClr>
                        <a:buFont typeface="Arial" panose="020B0604020202020204" pitchFamily="34" charset="0"/>
                        <a:buNone/>
                      </a:pPr>
                      <a:r>
                        <a:rPr lang="ru-RU" sz="1000" dirty="0"/>
                        <a:t>                         </a:t>
                      </a:r>
                      <a:r>
                        <a:rPr lang="ru-RU" sz="1000" dirty="0" err="1"/>
                        <a:t>Усть-Вымского</a:t>
                      </a:r>
                      <a:r>
                        <a:rPr lang="ru-RU" sz="1000" dirty="0"/>
                        <a:t> района Республики Коми</a:t>
                      </a:r>
                    </a:p>
                  </a:txBody>
                  <a:tcPr marL="79652" marR="79652"/>
                </a:tc>
                <a:extLst>
                  <a:ext uri="{0D108BD9-81ED-4DB2-BD59-A6C34878D82A}">
                    <a16:rowId xmlns:a16="http://schemas.microsoft.com/office/drawing/2014/main" val="1887954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200" b="0" spc="-5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j-lt"/>
                          <a:cs typeface="Calibri"/>
                        </a:rPr>
                        <a:t>Суть Инвестиционного проекта</a:t>
                      </a:r>
                    </a:p>
                  </a:txBody>
                  <a:tcPr marL="79652" marR="79652"/>
                </a:tc>
                <a:tc>
                  <a:txBody>
                    <a:bodyPr/>
                    <a:lstStyle/>
                    <a:p>
                      <a:pPr marL="285750" indent="-285750" algn="just">
                        <a:spcBef>
                          <a:spcPts val="300"/>
                        </a:spcBef>
                        <a:buClr>
                          <a:schemeClr val="accent2">
                            <a:lumMod val="75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/>
                        <a:t>Проект предусматривает строительство МТК с целью организации производства сырого молока.</a:t>
                      </a:r>
                    </a:p>
                    <a:p>
                      <a:pPr marL="285750" indent="-285750" algn="just">
                        <a:spcBef>
                          <a:spcPts val="300"/>
                        </a:spcBef>
                        <a:buClr>
                          <a:schemeClr val="accent2">
                            <a:lumMod val="75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/>
                        <a:t>Основной продукцией Проекта является сырое молоко. Планируемый годовой объем реализации — 21000 т (выход на полную проектную мощность — 2019 г.).</a:t>
                      </a:r>
                    </a:p>
                  </a:txBody>
                  <a:tcPr marL="79652" marR="79652"/>
                </a:tc>
                <a:extLst>
                  <a:ext uri="{0D108BD9-81ED-4DB2-BD59-A6C34878D82A}">
                    <a16:rowId xmlns:a16="http://schemas.microsoft.com/office/drawing/2014/main" val="159646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200" b="0" spc="-5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j-lt"/>
                          <a:cs typeface="Calibri"/>
                        </a:rPr>
                        <a:t>Цели реализации Проекта</a:t>
                      </a:r>
                    </a:p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lang="ru-RU" sz="1200" b="0" spc="-5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+mj-lt"/>
                        <a:cs typeface="Calibri"/>
                      </a:endParaRPr>
                    </a:p>
                  </a:txBody>
                  <a:tcPr marL="79652" marR="79652"/>
                </a:tc>
                <a:tc>
                  <a:txBody>
                    <a:bodyPr/>
                    <a:lstStyle/>
                    <a:p>
                      <a:pPr marL="285750" indent="-285750" algn="just">
                        <a:spcBef>
                          <a:spcPts val="300"/>
                        </a:spcBef>
                        <a:buClr>
                          <a:schemeClr val="accent2">
                            <a:lumMod val="75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/>
                        <a:t>Строительство роботизированного МТК на 2200 дойных голов КРС предполагает достижение следующих целей:</a:t>
                      </a:r>
                    </a:p>
                    <a:p>
                      <a:pPr marL="742950" lvl="1" indent="-285750" algn="just">
                        <a:spcBef>
                          <a:spcPts val="300"/>
                        </a:spcBef>
                        <a:buClr>
                          <a:schemeClr val="accent2">
                            <a:lumMod val="75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900" dirty="0"/>
                        <a:t>Рост отраслевых показателей молочного животноводства в республике</a:t>
                      </a:r>
                      <a:r>
                        <a:rPr lang="ru-RU" sz="900" baseline="0" dirty="0"/>
                        <a:t> Коми</a:t>
                      </a:r>
                      <a:r>
                        <a:rPr lang="ru-RU" sz="900" dirty="0"/>
                        <a:t>.</a:t>
                      </a:r>
                    </a:p>
                    <a:p>
                      <a:pPr marL="742950" lvl="1" indent="-285750" algn="just">
                        <a:spcBef>
                          <a:spcPts val="300"/>
                        </a:spcBef>
                        <a:buClr>
                          <a:schemeClr val="accent2">
                            <a:lumMod val="75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900" dirty="0"/>
                        <a:t>Удовлетворение растущего спроса на свежее молоко.</a:t>
                      </a:r>
                    </a:p>
                    <a:p>
                      <a:pPr marL="742950" lvl="1" indent="-285750" algn="just">
                        <a:spcBef>
                          <a:spcPts val="300"/>
                        </a:spcBef>
                        <a:buClr>
                          <a:schemeClr val="accent2">
                            <a:lumMod val="75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900" dirty="0"/>
                        <a:t>Получение прибыли от реализации продукции Проекта.</a:t>
                      </a:r>
                    </a:p>
                  </a:txBody>
                  <a:tcPr marL="79652" marR="79652"/>
                </a:tc>
                <a:extLst>
                  <a:ext uri="{0D108BD9-81ED-4DB2-BD59-A6C34878D82A}">
                    <a16:rowId xmlns:a16="http://schemas.microsoft.com/office/drawing/2014/main" val="2224878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200" b="0" spc="-5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j-lt"/>
                          <a:cs typeface="Calibri"/>
                        </a:rPr>
                        <a:t>Инициатор Проекта/ получатель средств</a:t>
                      </a:r>
                    </a:p>
                  </a:txBody>
                  <a:tcPr marL="79652" marR="79652"/>
                </a:tc>
                <a:tc>
                  <a:txBody>
                    <a:bodyPr/>
                    <a:lstStyle/>
                    <a:p>
                      <a:pPr marL="285750" indent="-285750" algn="just">
                        <a:spcBef>
                          <a:spcPts val="300"/>
                        </a:spcBef>
                        <a:buClr>
                          <a:schemeClr val="accent2">
                            <a:lumMod val="75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/>
                        <a:t>ООО «ЖЕШАРТ-ОРГАНИК".</a:t>
                      </a:r>
                    </a:p>
                  </a:txBody>
                  <a:tcPr marL="79652" marR="79652"/>
                </a:tc>
                <a:extLst>
                  <a:ext uri="{0D108BD9-81ED-4DB2-BD59-A6C34878D82A}">
                    <a16:rowId xmlns:a16="http://schemas.microsoft.com/office/drawing/2014/main" val="229709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200" b="0" spc="-5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j-lt"/>
                          <a:cs typeface="Calibri"/>
                        </a:rPr>
                        <a:t>Основные участники</a:t>
                      </a:r>
                    </a:p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200" b="0" spc="-5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j-lt"/>
                          <a:cs typeface="Calibri"/>
                        </a:rPr>
                        <a:t>Проекта</a:t>
                      </a:r>
                    </a:p>
                  </a:txBody>
                  <a:tcPr marL="79652" marR="79652"/>
                </a:tc>
                <a:tc>
                  <a:txBody>
                    <a:bodyPr/>
                    <a:lstStyle/>
                    <a:p>
                      <a:pPr marL="285750" indent="-285750" algn="just">
                        <a:spcBef>
                          <a:spcPts val="300"/>
                        </a:spcBef>
                        <a:buClr>
                          <a:schemeClr val="accent2">
                            <a:lumMod val="75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/>
                        <a:t>Инициатор Проекта/Получатель средств — ООО "ЖЕШАРТ-ОРГАНИК".</a:t>
                      </a:r>
                    </a:p>
                    <a:p>
                      <a:pPr marL="285750" indent="-285750" algn="just">
                        <a:spcBef>
                          <a:spcPts val="300"/>
                        </a:spcBef>
                        <a:buClr>
                          <a:schemeClr val="accent2">
                            <a:lumMod val="75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/>
                        <a:t>Генеральный проектировщик — ООО "ПАЛИТРА".</a:t>
                      </a:r>
                    </a:p>
                    <a:p>
                      <a:pPr marL="285750" indent="-285750" algn="just">
                        <a:spcBef>
                          <a:spcPts val="300"/>
                        </a:spcBef>
                        <a:buClr>
                          <a:schemeClr val="accent2">
                            <a:lumMod val="75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/>
                        <a:t>Генеральный подрядчик — ООО "ТехИнженерСервис".</a:t>
                      </a:r>
                    </a:p>
                    <a:p>
                      <a:pPr marL="285750" indent="-285750" algn="just">
                        <a:spcBef>
                          <a:spcPts val="300"/>
                        </a:spcBef>
                        <a:buClr>
                          <a:schemeClr val="accent2">
                            <a:lumMod val="75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/>
                        <a:t>Поставщик технологического оборудования — Lely </a:t>
                      </a:r>
                      <a:r>
                        <a:rPr lang="ru-RU" sz="1000" dirty="0" err="1"/>
                        <a:t>S.à.r.l</a:t>
                      </a:r>
                      <a:r>
                        <a:rPr lang="ru-RU" sz="1000" dirty="0"/>
                        <a:t>. (Нидерланды).</a:t>
                      </a:r>
                    </a:p>
                  </a:txBody>
                  <a:tcPr marL="79652" marR="79652"/>
                </a:tc>
                <a:extLst>
                  <a:ext uri="{0D108BD9-81ED-4DB2-BD59-A6C34878D82A}">
                    <a16:rowId xmlns:a16="http://schemas.microsoft.com/office/drawing/2014/main" val="2807682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200" b="0" spc="-5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j-lt"/>
                          <a:cs typeface="Calibri"/>
                        </a:rPr>
                        <a:t>Финансирование Проекта</a:t>
                      </a:r>
                    </a:p>
                  </a:txBody>
                  <a:tcPr marL="79652" marR="79652"/>
                </a:tc>
                <a:tc>
                  <a:txBody>
                    <a:bodyPr/>
                    <a:lstStyle/>
                    <a:p>
                      <a:pPr marL="285750" indent="-285750" algn="just">
                        <a:spcBef>
                          <a:spcPts val="300"/>
                        </a:spcBef>
                        <a:buClr>
                          <a:schemeClr val="accent2">
                            <a:lumMod val="75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/>
                        <a:t>Финансирование Проекта будет осуществляться из 2 основных источников:</a:t>
                      </a:r>
                    </a:p>
                    <a:p>
                      <a:pPr marL="742950" lvl="1" indent="-285750" algn="just">
                        <a:spcBef>
                          <a:spcPts val="300"/>
                        </a:spcBef>
                        <a:buClr>
                          <a:schemeClr val="accent2">
                            <a:lumMod val="75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900" dirty="0"/>
                        <a:t>Собственные средства и партнёры (20%);</a:t>
                      </a:r>
                    </a:p>
                    <a:p>
                      <a:pPr marL="742950" lvl="1" indent="-285750" algn="just">
                        <a:spcBef>
                          <a:spcPts val="300"/>
                        </a:spcBef>
                        <a:buClr>
                          <a:schemeClr val="accent2">
                            <a:lumMod val="75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900" dirty="0"/>
                        <a:t>банковское финансирование (80%) — долговое финансирование (планируемый кредитор — АО "Россельхозбанк").</a:t>
                      </a:r>
                    </a:p>
                  </a:txBody>
                  <a:tcPr marL="79652" marR="79652"/>
                </a:tc>
                <a:extLst>
                  <a:ext uri="{0D108BD9-81ED-4DB2-BD59-A6C34878D82A}">
                    <a16:rowId xmlns:a16="http://schemas.microsoft.com/office/drawing/2014/main" val="118176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200" b="0" spc="-5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j-lt"/>
                          <a:cs typeface="Calibri"/>
                        </a:rPr>
                        <a:t>Текущая стадия</a:t>
                      </a:r>
                    </a:p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ru-RU" sz="1200" b="0" spc="-5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j-lt"/>
                          <a:cs typeface="Calibri"/>
                        </a:rPr>
                        <a:t>реализации Проекта</a:t>
                      </a:r>
                    </a:p>
                  </a:txBody>
                  <a:tcPr marL="79652" marR="79652"/>
                </a:tc>
                <a:tc>
                  <a:txBody>
                    <a:bodyPr/>
                    <a:lstStyle/>
                    <a:p>
                      <a:pPr marL="285750" indent="-285750" algn="just">
                        <a:spcBef>
                          <a:spcPts val="300"/>
                        </a:spcBef>
                        <a:buClr>
                          <a:schemeClr val="accent2">
                            <a:lumMod val="75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/>
                        <a:t>На момент составления настоящего Бизнес-плана Проект находится на прединвестиционной стадии.</a:t>
                      </a:r>
                    </a:p>
                    <a:p>
                      <a:pPr marL="285750" indent="-285750" algn="just">
                        <a:spcBef>
                          <a:spcPts val="300"/>
                        </a:spcBef>
                        <a:buClr>
                          <a:schemeClr val="accent2">
                            <a:lumMod val="75000"/>
                          </a:schemeClr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ru-RU" sz="1000" dirty="0"/>
                        <a:t>Начало реализации продукции Проекта — I</a:t>
                      </a:r>
                      <a:r>
                        <a:rPr lang="en-US" sz="1000" dirty="0"/>
                        <a:t>I</a:t>
                      </a:r>
                      <a:r>
                        <a:rPr lang="ru-RU" sz="1000" dirty="0"/>
                        <a:t> кв. 2019 г.</a:t>
                      </a:r>
                    </a:p>
                  </a:txBody>
                  <a:tcPr marL="79652" marR="79652"/>
                </a:tc>
                <a:extLst>
                  <a:ext uri="{0D108BD9-81ED-4DB2-BD59-A6C34878D82A}">
                    <a16:rowId xmlns:a16="http://schemas.microsoft.com/office/drawing/2014/main" val="1088040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spc="-5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j-lt"/>
                          <a:ea typeface="+mn-ea"/>
                          <a:cs typeface="Calibri"/>
                        </a:rPr>
                        <a:t>Допущения по условиям долгового финансирования Проекта</a:t>
                      </a:r>
                    </a:p>
                  </a:txBody>
                  <a:tcPr marL="79652" marR="79652"/>
                </a:tc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accent2">
                            <a:lumMod val="75000"/>
                          </a:schemeClr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Реализация Проекта ООО "</a:t>
                      </a:r>
                      <a:r>
                        <a:rPr lang="ru-RU" sz="1000" dirty="0"/>
                        <a:t>ЖЕШАРТ-ОРГАНИК</a:t>
                      </a:r>
                      <a:r>
                        <a:rPr lang="ru-RU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":</a:t>
                      </a:r>
                    </a:p>
                    <a:p>
                      <a:pPr marL="742950" marR="0" lvl="1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accent2">
                            <a:lumMod val="75000"/>
                          </a:schemeClr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позволит поставлять на региональный рынок качественное, экологически чистое отечественное молоко в течение всего года;</a:t>
                      </a:r>
                    </a:p>
                    <a:p>
                      <a:pPr marL="742950" marR="0" lvl="1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accent2">
                            <a:lumMod val="75000"/>
                          </a:schemeClr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даст возможность заместить на рынке аналогичную импортную продукцию и снизить зависимость Республики  от конъюнктуры на товарных рынках соседних регионов;</a:t>
                      </a:r>
                    </a:p>
                    <a:p>
                      <a:pPr marL="742950" marR="0" lvl="1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accent2">
                            <a:lumMod val="75000"/>
                          </a:schemeClr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повлечет за собой создание 57 новых рабочих мест</a:t>
                      </a:r>
                      <a:r>
                        <a:rPr lang="ru-RU" sz="9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и увеличения налоговых поступлений</a:t>
                      </a:r>
                      <a:r>
                        <a:rPr lang="ru-RU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pPr marL="742950" marR="0" lvl="1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accent2">
                            <a:lumMod val="75000"/>
                          </a:schemeClr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9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сочетание современных передовых технологий в производстве сырого молока (роботизированное оборудование для доения коров) позволит Проекту послужить примером для дальнейшего тиражирования на территории Республики Коми и Российской Федерации в целом.</a:t>
                      </a:r>
                    </a:p>
                  </a:txBody>
                  <a:tcPr marL="79652" marR="79652"/>
                </a:tc>
                <a:extLst>
                  <a:ext uri="{0D108BD9-81ED-4DB2-BD59-A6C34878D82A}">
                    <a16:rowId xmlns:a16="http://schemas.microsoft.com/office/drawing/2014/main" val="3016776894"/>
                  </a:ext>
                </a:extLst>
              </a:tr>
            </a:tbl>
          </a:graphicData>
        </a:graphic>
      </p:graphicFrame>
      <p:sp>
        <p:nvSpPr>
          <p:cNvPr id="6" name="Номер слайда 4">
            <a:extLst>
              <a:ext uri="{FF2B5EF4-FFF2-40B4-BE49-F238E27FC236}">
                <a16:creationId xmlns:a16="http://schemas.microsoft.com/office/drawing/2014/main" id="{36A864A5-DEFE-47F2-8929-DE261C882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5718" y="6338528"/>
            <a:ext cx="2743200" cy="365125"/>
          </a:xfrm>
        </p:spPr>
        <p:txBody>
          <a:bodyPr/>
          <a:lstStyle/>
          <a:p>
            <a:fld id="{ACCB888F-5DDB-46B3-AB6D-8760CE8177E6}" type="slidenum">
              <a:rPr lang="ru-RU" sz="18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27</a:t>
            </a:fld>
            <a:endParaRPr lang="ru-RU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5426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DA57430D-F9A4-46A4-A262-7E375C7885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530" y="106018"/>
            <a:ext cx="8997209" cy="6362066"/>
          </a:xfrm>
          <a:prstGeom prst="rect">
            <a:avLst/>
          </a:prstGeom>
        </p:spPr>
      </p:pic>
      <p:sp>
        <p:nvSpPr>
          <p:cNvPr id="8" name="Номер слайда 4">
            <a:extLst>
              <a:ext uri="{FF2B5EF4-FFF2-40B4-BE49-F238E27FC236}">
                <a16:creationId xmlns:a16="http://schemas.microsoft.com/office/drawing/2014/main" id="{5A173855-83CE-415C-8ADF-AB2B67705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5718" y="6338528"/>
            <a:ext cx="2743200" cy="365125"/>
          </a:xfrm>
        </p:spPr>
        <p:txBody>
          <a:bodyPr/>
          <a:lstStyle/>
          <a:p>
            <a:fld id="{ACCB888F-5DDB-46B3-AB6D-8760CE8177E6}" type="slidenum">
              <a:rPr lang="ru-RU" sz="18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28</a:t>
            </a:fld>
            <a:endParaRPr lang="ru-RU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6516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ble">
            <a:extLst>
              <a:ext uri="{FF2B5EF4-FFF2-40B4-BE49-F238E27FC236}">
                <a16:creationId xmlns:a16="http://schemas.microsoft.com/office/drawing/2014/main" id="{7B3480D5-39CE-476C-A98E-81694AE23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570" y="1085387"/>
            <a:ext cx="9664358" cy="4913283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13D3CDCF-3B36-466E-A0F3-74DFDF95FD57}"/>
              </a:ext>
            </a:extLst>
          </p:cNvPr>
          <p:cNvSpPr/>
          <p:nvPr/>
        </p:nvSpPr>
        <p:spPr>
          <a:xfrm>
            <a:off x="1130903" y="551988"/>
            <a:ext cx="9670447" cy="50413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2A351F-5992-4784-B5BB-36E980FA6055}"/>
              </a:ext>
            </a:extLst>
          </p:cNvPr>
          <p:cNvSpPr txBox="1"/>
          <p:nvPr/>
        </p:nvSpPr>
        <p:spPr>
          <a:xfrm>
            <a:off x="812375" y="132036"/>
            <a:ext cx="10302747" cy="938719"/>
          </a:xfrm>
          <a:prstGeom prst="rect">
            <a:avLst/>
          </a:prstGeom>
          <a:noFill/>
          <a:ln w="539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500" dirty="0">
                <a:solidFill>
                  <a:srgbClr val="C00000"/>
                </a:solidFill>
              </a:rPr>
              <a:t>ТЕКУЩЕЕ СОСТОЯНИЕ ПРОЕКТА </a:t>
            </a:r>
            <a:endParaRPr lang="ru-RU" sz="30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n-US" sz="30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ru-RU" sz="3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8EB105A2-2A08-4654-9754-34537DDE72EC}"/>
              </a:ext>
            </a:extLst>
          </p:cNvPr>
          <p:cNvCxnSpPr/>
          <p:nvPr/>
        </p:nvCxnSpPr>
        <p:spPr>
          <a:xfrm flipV="1">
            <a:off x="272687" y="647170"/>
            <a:ext cx="11526715" cy="3667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">
            <a:extLst>
              <a:ext uri="{FF2B5EF4-FFF2-40B4-BE49-F238E27FC236}">
                <a16:creationId xmlns:a16="http://schemas.microsoft.com/office/drawing/2014/main" id="{980D0CFF-F12A-4406-B3EA-6DE64B364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9880" y="6331400"/>
            <a:ext cx="2743200" cy="365125"/>
          </a:xfrm>
        </p:spPr>
        <p:txBody>
          <a:bodyPr/>
          <a:lstStyle/>
          <a:p>
            <a:fld id="{ACCB888F-5DDB-46B3-AB6D-8760CE8177E6}" type="slidenum">
              <a:rPr lang="ru-RU" sz="18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29</a:t>
            </a:fld>
            <a:endParaRPr lang="ru-RU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839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" name="Диаграмма 59">
            <a:extLst>
              <a:ext uri="{FF2B5EF4-FFF2-40B4-BE49-F238E27FC236}">
                <a16:creationId xmlns:a16="http://schemas.microsoft.com/office/drawing/2014/main" id="{BA4FE704-DAE3-4CAF-938A-D0ABD767B1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9979386"/>
              </p:ext>
            </p:extLst>
          </p:nvPr>
        </p:nvGraphicFramePr>
        <p:xfrm>
          <a:off x="-112117" y="1620309"/>
          <a:ext cx="3441340" cy="3705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1" name="Рисунок 60" descr="Мужчина">
            <a:extLst>
              <a:ext uri="{FF2B5EF4-FFF2-40B4-BE49-F238E27FC236}">
                <a16:creationId xmlns:a16="http://schemas.microsoft.com/office/drawing/2014/main" id="{5646256B-C433-4801-B1B0-871AEE5474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03001" y="1156585"/>
            <a:ext cx="663737" cy="663737"/>
          </a:xfrm>
          <a:prstGeom prst="rect">
            <a:avLst/>
          </a:prstGeom>
        </p:spPr>
      </p:pic>
      <p:pic>
        <p:nvPicPr>
          <p:cNvPr id="62" name="Рисунок 61" descr="Женщина">
            <a:extLst>
              <a:ext uri="{FF2B5EF4-FFF2-40B4-BE49-F238E27FC236}">
                <a16:creationId xmlns:a16="http://schemas.microsoft.com/office/drawing/2014/main" id="{D7818A1F-F121-45F9-8C2D-BEE59F5B44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51100" y="1147365"/>
            <a:ext cx="672957" cy="672957"/>
          </a:xfrm>
          <a:prstGeom prst="rect">
            <a:avLst/>
          </a:prstGeom>
        </p:spPr>
      </p:pic>
      <p:graphicFrame>
        <p:nvGraphicFramePr>
          <p:cNvPr id="63" name="Диаграмма 62">
            <a:extLst>
              <a:ext uri="{FF2B5EF4-FFF2-40B4-BE49-F238E27FC236}">
                <a16:creationId xmlns:a16="http://schemas.microsoft.com/office/drawing/2014/main" id="{145432B1-FA7E-46F6-A9C8-A3B95BE084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0986176"/>
              </p:ext>
            </p:extLst>
          </p:nvPr>
        </p:nvGraphicFramePr>
        <p:xfrm>
          <a:off x="3742750" y="1620309"/>
          <a:ext cx="3499190" cy="3705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64" name="TextBox 63">
            <a:extLst>
              <a:ext uri="{FF2B5EF4-FFF2-40B4-BE49-F238E27FC236}">
                <a16:creationId xmlns:a16="http://schemas.microsoft.com/office/drawing/2014/main" id="{59DD634C-51C6-4D43-9FD1-CD862ECE14E4}"/>
              </a:ext>
            </a:extLst>
          </p:cNvPr>
          <p:cNvSpPr txBox="1"/>
          <p:nvPr/>
        </p:nvSpPr>
        <p:spPr>
          <a:xfrm>
            <a:off x="3238807" y="4688629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0-4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36A7E26-E325-4B49-9CB4-6B436015446E}"/>
              </a:ext>
            </a:extLst>
          </p:cNvPr>
          <p:cNvSpPr txBox="1"/>
          <p:nvPr/>
        </p:nvSpPr>
        <p:spPr>
          <a:xfrm>
            <a:off x="3238807" y="4473483"/>
            <a:ext cx="48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5-9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7E8D1F7-9938-4E4E-AADC-8E59A46D2BFA}"/>
              </a:ext>
            </a:extLst>
          </p:cNvPr>
          <p:cNvSpPr txBox="1"/>
          <p:nvPr/>
        </p:nvSpPr>
        <p:spPr>
          <a:xfrm>
            <a:off x="3121787" y="4280165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10-14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9AC5CD8-3ECF-4855-880D-4992B34204D2}"/>
              </a:ext>
            </a:extLst>
          </p:cNvPr>
          <p:cNvSpPr txBox="1"/>
          <p:nvPr/>
        </p:nvSpPr>
        <p:spPr>
          <a:xfrm>
            <a:off x="3127180" y="406501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15-19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5B3A26B-79AF-4CF5-94EA-BC1CD1DBCB17}"/>
              </a:ext>
            </a:extLst>
          </p:cNvPr>
          <p:cNvSpPr txBox="1"/>
          <p:nvPr/>
        </p:nvSpPr>
        <p:spPr>
          <a:xfrm>
            <a:off x="3134544" y="3860787"/>
            <a:ext cx="784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20-24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CE62112-12D5-4C40-8B05-3272F09FFDEB}"/>
              </a:ext>
            </a:extLst>
          </p:cNvPr>
          <p:cNvSpPr txBox="1"/>
          <p:nvPr/>
        </p:nvSpPr>
        <p:spPr>
          <a:xfrm>
            <a:off x="3134544" y="3656555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25-29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1EFFDE0-081F-4832-A571-6561C3D3BE11}"/>
              </a:ext>
            </a:extLst>
          </p:cNvPr>
          <p:cNvSpPr txBox="1"/>
          <p:nvPr/>
        </p:nvSpPr>
        <p:spPr>
          <a:xfrm>
            <a:off x="3134544" y="3439511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30-34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4A33588-F76D-4959-8AAA-9485B26F508E}"/>
              </a:ext>
            </a:extLst>
          </p:cNvPr>
          <p:cNvSpPr txBox="1"/>
          <p:nvPr/>
        </p:nvSpPr>
        <p:spPr>
          <a:xfrm>
            <a:off x="3125005" y="3223669"/>
            <a:ext cx="758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35-39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C08A066-CFFB-49CD-9492-B549D407A69A}"/>
              </a:ext>
            </a:extLst>
          </p:cNvPr>
          <p:cNvSpPr txBox="1"/>
          <p:nvPr/>
        </p:nvSpPr>
        <p:spPr>
          <a:xfrm>
            <a:off x="3121787" y="3024293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40-44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3D7F631-D92C-434E-803E-A0822381FED0}"/>
              </a:ext>
            </a:extLst>
          </p:cNvPr>
          <p:cNvSpPr txBox="1"/>
          <p:nvPr/>
        </p:nvSpPr>
        <p:spPr>
          <a:xfrm>
            <a:off x="3121786" y="2809147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45-49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14F3977-1486-4FA7-95B1-11A4A46C5613}"/>
              </a:ext>
            </a:extLst>
          </p:cNvPr>
          <p:cNvSpPr txBox="1"/>
          <p:nvPr/>
        </p:nvSpPr>
        <p:spPr>
          <a:xfrm>
            <a:off x="3121785" y="2606918"/>
            <a:ext cx="784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50-54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4165808-20E5-4E75-AE69-8E742E5595EE}"/>
              </a:ext>
            </a:extLst>
          </p:cNvPr>
          <p:cNvSpPr txBox="1"/>
          <p:nvPr/>
        </p:nvSpPr>
        <p:spPr>
          <a:xfrm>
            <a:off x="3121784" y="2391772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55-59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FC2D465-662C-4B81-8041-B7CA40F9C1E5}"/>
              </a:ext>
            </a:extLst>
          </p:cNvPr>
          <p:cNvSpPr txBox="1"/>
          <p:nvPr/>
        </p:nvSpPr>
        <p:spPr>
          <a:xfrm>
            <a:off x="3116089" y="218138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60-64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81E19D5-1090-4D2F-A296-1DFA004F4A64}"/>
              </a:ext>
            </a:extLst>
          </p:cNvPr>
          <p:cNvSpPr txBox="1"/>
          <p:nvPr/>
        </p:nvSpPr>
        <p:spPr>
          <a:xfrm>
            <a:off x="3121784" y="1977148"/>
            <a:ext cx="733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65-69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07C39ED-12D0-4152-A7AD-D042EE2A451D}"/>
              </a:ext>
            </a:extLst>
          </p:cNvPr>
          <p:cNvSpPr txBox="1"/>
          <p:nvPr/>
        </p:nvSpPr>
        <p:spPr>
          <a:xfrm>
            <a:off x="3210665" y="1770904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70+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FD0E54B-E78B-4B1B-AF9D-B45365A99B78}"/>
              </a:ext>
            </a:extLst>
          </p:cNvPr>
          <p:cNvSpPr txBox="1"/>
          <p:nvPr/>
        </p:nvSpPr>
        <p:spPr>
          <a:xfrm>
            <a:off x="510847" y="4688629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271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5EEA9E3-1629-460A-8CB2-34D065DDB926}"/>
              </a:ext>
            </a:extLst>
          </p:cNvPr>
          <p:cNvSpPr txBox="1"/>
          <p:nvPr/>
        </p:nvSpPr>
        <p:spPr>
          <a:xfrm>
            <a:off x="184475" y="446483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303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87304B1-5012-469B-8A3A-AB935238D75A}"/>
              </a:ext>
            </a:extLst>
          </p:cNvPr>
          <p:cNvSpPr txBox="1"/>
          <p:nvPr/>
        </p:nvSpPr>
        <p:spPr>
          <a:xfrm>
            <a:off x="917826" y="4249685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215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E0150C6-C67E-4250-B7B3-870F72C4FE84}"/>
              </a:ext>
            </a:extLst>
          </p:cNvPr>
          <p:cNvSpPr txBox="1"/>
          <p:nvPr/>
        </p:nvSpPr>
        <p:spPr>
          <a:xfrm>
            <a:off x="1521029" y="4069543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145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53A3F5C-3C1C-46A8-B364-958A3D8BF3D0}"/>
              </a:ext>
            </a:extLst>
          </p:cNvPr>
          <p:cNvSpPr txBox="1"/>
          <p:nvPr/>
        </p:nvSpPr>
        <p:spPr>
          <a:xfrm>
            <a:off x="1796244" y="3840745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106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81C9AA7-867C-4EA7-A624-A058F91CB10D}"/>
              </a:ext>
            </a:extLst>
          </p:cNvPr>
          <p:cNvSpPr txBox="1"/>
          <p:nvPr/>
        </p:nvSpPr>
        <p:spPr>
          <a:xfrm>
            <a:off x="1114855" y="3639807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194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8A61B5E-06D2-4F02-B242-BB86F8731346}"/>
              </a:ext>
            </a:extLst>
          </p:cNvPr>
          <p:cNvSpPr txBox="1"/>
          <p:nvPr/>
        </p:nvSpPr>
        <p:spPr>
          <a:xfrm>
            <a:off x="303916" y="343951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291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A9E703A-03C9-4FF8-BAB9-5C61A314F147}"/>
              </a:ext>
            </a:extLst>
          </p:cNvPr>
          <p:cNvSpPr txBox="1"/>
          <p:nvPr/>
        </p:nvSpPr>
        <p:spPr>
          <a:xfrm>
            <a:off x="303916" y="3223669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293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514B3A9-123D-4B42-BA19-A14266647D66}"/>
              </a:ext>
            </a:extLst>
          </p:cNvPr>
          <p:cNvSpPr txBox="1"/>
          <p:nvPr/>
        </p:nvSpPr>
        <p:spPr>
          <a:xfrm>
            <a:off x="769405" y="299748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242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046704C-3E00-48A7-A78E-83613C7CCB83}"/>
              </a:ext>
            </a:extLst>
          </p:cNvPr>
          <p:cNvSpPr txBox="1"/>
          <p:nvPr/>
        </p:nvSpPr>
        <p:spPr>
          <a:xfrm>
            <a:off x="877355" y="2809147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228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21614FC-9C4E-4584-B1E1-32B422C9888F}"/>
              </a:ext>
            </a:extLst>
          </p:cNvPr>
          <p:cNvSpPr txBox="1"/>
          <p:nvPr/>
        </p:nvSpPr>
        <p:spPr>
          <a:xfrm>
            <a:off x="701247" y="2586633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249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E7AC83B-2684-4F05-83BB-008E17521DE2}"/>
              </a:ext>
            </a:extLst>
          </p:cNvPr>
          <p:cNvSpPr txBox="1"/>
          <p:nvPr/>
        </p:nvSpPr>
        <p:spPr>
          <a:xfrm>
            <a:off x="441123" y="2360366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280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B5E9668-6918-4B5E-8B98-6B49C8160DD5}"/>
              </a:ext>
            </a:extLst>
          </p:cNvPr>
          <p:cNvSpPr txBox="1"/>
          <p:nvPr/>
        </p:nvSpPr>
        <p:spPr>
          <a:xfrm>
            <a:off x="629664" y="215683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256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7B8DB27-01DA-4C4F-9FB2-9CA4D7DC2EB0}"/>
              </a:ext>
            </a:extLst>
          </p:cNvPr>
          <p:cNvSpPr txBox="1"/>
          <p:nvPr/>
        </p:nvSpPr>
        <p:spPr>
          <a:xfrm>
            <a:off x="1413079" y="1971052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158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31BB442-20D8-4D57-BCFC-4DE1CD6BEDAB}"/>
              </a:ext>
            </a:extLst>
          </p:cNvPr>
          <p:cNvSpPr txBox="1"/>
          <p:nvPr/>
        </p:nvSpPr>
        <p:spPr>
          <a:xfrm>
            <a:off x="1310196" y="1740452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171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7834323-8461-4D14-B503-4A1B924F7B5E}"/>
              </a:ext>
            </a:extLst>
          </p:cNvPr>
          <p:cNvSpPr txBox="1"/>
          <p:nvPr/>
        </p:nvSpPr>
        <p:spPr>
          <a:xfrm>
            <a:off x="5521459" y="4688629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257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D3F92580-429B-4266-A4EE-2C0016D875CB}"/>
              </a:ext>
            </a:extLst>
          </p:cNvPr>
          <p:cNvSpPr txBox="1"/>
          <p:nvPr/>
        </p:nvSpPr>
        <p:spPr>
          <a:xfrm>
            <a:off x="5462949" y="4473483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248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6AA7CA95-AAD9-4C03-90FD-B746EEA6D9BA}"/>
              </a:ext>
            </a:extLst>
          </p:cNvPr>
          <p:cNvSpPr txBox="1"/>
          <p:nvPr/>
        </p:nvSpPr>
        <p:spPr>
          <a:xfrm>
            <a:off x="5384555" y="4280165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243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7DC4A9A-3C99-4030-AFD5-14B53EACE68B}"/>
              </a:ext>
            </a:extLst>
          </p:cNvPr>
          <p:cNvSpPr txBox="1"/>
          <p:nvPr/>
        </p:nvSpPr>
        <p:spPr>
          <a:xfrm>
            <a:off x="4776963" y="4045453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145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489B0BC-4EA9-48EE-8316-6AEA22C07D56}"/>
              </a:ext>
            </a:extLst>
          </p:cNvPr>
          <p:cNvSpPr txBox="1"/>
          <p:nvPr/>
        </p:nvSpPr>
        <p:spPr>
          <a:xfrm>
            <a:off x="4545035" y="3840745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110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38A7A601-D8F2-4A59-8E81-18F83F9DB95E}"/>
              </a:ext>
            </a:extLst>
          </p:cNvPr>
          <p:cNvSpPr txBox="1"/>
          <p:nvPr/>
        </p:nvSpPr>
        <p:spPr>
          <a:xfrm>
            <a:off x="4679424" y="3644489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133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8CBC33EE-6428-4AFD-82BF-0ACB34869710}"/>
              </a:ext>
            </a:extLst>
          </p:cNvPr>
          <p:cNvSpPr txBox="1"/>
          <p:nvPr/>
        </p:nvSpPr>
        <p:spPr>
          <a:xfrm>
            <a:off x="5652417" y="3444505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281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118DEA1-6306-4EE2-8C86-1D2BD5A3F7A3}"/>
              </a:ext>
            </a:extLst>
          </p:cNvPr>
          <p:cNvSpPr txBox="1"/>
          <p:nvPr/>
        </p:nvSpPr>
        <p:spPr>
          <a:xfrm>
            <a:off x="5754825" y="3214475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300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FF1C2BFA-6887-4E73-9F6C-BE83B6EBDCED}"/>
              </a:ext>
            </a:extLst>
          </p:cNvPr>
          <p:cNvSpPr txBox="1"/>
          <p:nvPr/>
        </p:nvSpPr>
        <p:spPr>
          <a:xfrm>
            <a:off x="5558709" y="3002266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269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12899FC-4187-43B7-B5D0-9D7F36020AA8}"/>
              </a:ext>
            </a:extLst>
          </p:cNvPr>
          <p:cNvSpPr txBox="1"/>
          <p:nvPr/>
        </p:nvSpPr>
        <p:spPr>
          <a:xfrm>
            <a:off x="5486963" y="278293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256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91B089C-7BF5-442D-905B-D0D8B78C2C0C}"/>
              </a:ext>
            </a:extLst>
          </p:cNvPr>
          <p:cNvSpPr txBox="1"/>
          <p:nvPr/>
        </p:nvSpPr>
        <p:spPr>
          <a:xfrm>
            <a:off x="5789321" y="2586633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300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9BDDD32D-E3F4-43B7-8FC4-1679F013EF1D}"/>
              </a:ext>
            </a:extLst>
          </p:cNvPr>
          <p:cNvSpPr txBox="1"/>
          <p:nvPr/>
        </p:nvSpPr>
        <p:spPr>
          <a:xfrm>
            <a:off x="6552840" y="239027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421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252FEB3-8A7F-4D0A-B125-9A3CE1C9C5A5}"/>
              </a:ext>
            </a:extLst>
          </p:cNvPr>
          <p:cNvSpPr txBox="1"/>
          <p:nvPr/>
        </p:nvSpPr>
        <p:spPr>
          <a:xfrm>
            <a:off x="6362655" y="215683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394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E64A9597-46B8-4499-8479-EAE89736D5DF}"/>
              </a:ext>
            </a:extLst>
          </p:cNvPr>
          <p:cNvSpPr txBox="1"/>
          <p:nvPr/>
        </p:nvSpPr>
        <p:spPr>
          <a:xfrm>
            <a:off x="6830203" y="1746982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464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F9E7AA47-4D8E-4D21-83F4-FBBCAADB7F28}"/>
              </a:ext>
            </a:extLst>
          </p:cNvPr>
          <p:cNvSpPr txBox="1"/>
          <p:nvPr/>
        </p:nvSpPr>
        <p:spPr>
          <a:xfrm>
            <a:off x="5599136" y="1947307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277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D93B1E99-D1DA-4279-9469-E13EAC1534A6}"/>
              </a:ext>
            </a:extLst>
          </p:cNvPr>
          <p:cNvSpPr txBox="1"/>
          <p:nvPr/>
        </p:nvSpPr>
        <p:spPr>
          <a:xfrm>
            <a:off x="1382717" y="1216487"/>
            <a:ext cx="89639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>
                <a:latin typeface="Helvetica" panose="020B0604020202020204" pitchFamily="34" charset="0"/>
                <a:cs typeface="Helvetica" panose="020B0604020202020204" pitchFamily="34" charset="0"/>
              </a:rPr>
              <a:t>3402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DACEE9C1-2865-41A3-97DD-79B00250F756}"/>
              </a:ext>
            </a:extLst>
          </p:cNvPr>
          <p:cNvSpPr txBox="1"/>
          <p:nvPr/>
        </p:nvSpPr>
        <p:spPr>
          <a:xfrm>
            <a:off x="4789384" y="1216487"/>
            <a:ext cx="89639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>
                <a:latin typeface="Helvetica" panose="020B0604020202020204" pitchFamily="34" charset="0"/>
                <a:cs typeface="Helvetica" panose="020B0604020202020204" pitchFamily="34" charset="0"/>
              </a:rPr>
              <a:t>4098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D3324729-A438-4282-B050-B60C8818E60A}"/>
              </a:ext>
            </a:extLst>
          </p:cNvPr>
          <p:cNvSpPr txBox="1"/>
          <p:nvPr/>
        </p:nvSpPr>
        <p:spPr>
          <a:xfrm>
            <a:off x="639352" y="5518243"/>
            <a:ext cx="417114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53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b="1" dirty="0">
                <a:latin typeface="Helvetica" panose="020B0604020202020204" pitchFamily="34" charset="0"/>
                <a:cs typeface="Helvetica" panose="020B0604020202020204" pitchFamily="34" charset="0"/>
              </a:rPr>
              <a:t>% трудоспособное население 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93F90223-34E9-43B9-93AF-976E44608013}"/>
              </a:ext>
            </a:extLst>
          </p:cNvPr>
          <p:cNvSpPr txBox="1"/>
          <p:nvPr/>
        </p:nvSpPr>
        <p:spPr>
          <a:xfrm>
            <a:off x="637135" y="5047711"/>
            <a:ext cx="348345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sz="25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ru-RU" sz="25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b="1" dirty="0">
                <a:latin typeface="Helvetica" panose="020B0604020202020204" pitchFamily="34" charset="0"/>
                <a:cs typeface="Helvetica" panose="020B0604020202020204" pitchFamily="34" charset="0"/>
              </a:rPr>
              <a:t>% молодежь (снижается)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0B2B0D5E-F7D0-4D06-A477-5CDB0FFEF842}"/>
              </a:ext>
            </a:extLst>
          </p:cNvPr>
          <p:cNvSpPr txBox="1"/>
          <p:nvPr/>
        </p:nvSpPr>
        <p:spPr>
          <a:xfrm>
            <a:off x="629664" y="5978114"/>
            <a:ext cx="305962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38</a:t>
            </a:r>
            <a:r>
              <a:rPr lang="ru-RU" sz="25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>
                <a:latin typeface="Helvetica" panose="020B0604020202020204" pitchFamily="34" charset="0"/>
                <a:cs typeface="Helvetica" panose="020B0604020202020204" pitchFamily="34" charset="0"/>
              </a:rPr>
              <a:t>лет средний возраст 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E55E32F6-5F46-4E81-887F-01F2171737FA}"/>
              </a:ext>
            </a:extLst>
          </p:cNvPr>
          <p:cNvSpPr txBox="1"/>
          <p:nvPr/>
        </p:nvSpPr>
        <p:spPr>
          <a:xfrm>
            <a:off x="7455665" y="1192392"/>
            <a:ext cx="4165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Helvetica" panose="020B0604020202020204" pitchFamily="34" charset="0"/>
                <a:cs typeface="Helvetica" panose="020B0604020202020204" pitchFamily="34" charset="0"/>
              </a:rPr>
              <a:t>СТРУКТУРА ЗАНЯТЫХ В МСП, чел.</a:t>
            </a:r>
          </a:p>
        </p:txBody>
      </p:sp>
      <p:graphicFrame>
        <p:nvGraphicFramePr>
          <p:cNvPr id="119" name="Диаграмма 118">
            <a:extLst>
              <a:ext uri="{FF2B5EF4-FFF2-40B4-BE49-F238E27FC236}">
                <a16:creationId xmlns:a16="http://schemas.microsoft.com/office/drawing/2014/main" id="{01145A1C-144D-4E45-B72E-3321D85EC5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9431673"/>
              </p:ext>
            </p:extLst>
          </p:nvPr>
        </p:nvGraphicFramePr>
        <p:xfrm>
          <a:off x="7307151" y="1634257"/>
          <a:ext cx="4480896" cy="3002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20" name="Стрелка: влево 119">
            <a:extLst>
              <a:ext uri="{FF2B5EF4-FFF2-40B4-BE49-F238E27FC236}">
                <a16:creationId xmlns:a16="http://schemas.microsoft.com/office/drawing/2014/main" id="{F1734DE6-956D-4A48-8F80-007DC04CF81C}"/>
              </a:ext>
            </a:extLst>
          </p:cNvPr>
          <p:cNvSpPr/>
          <p:nvPr/>
        </p:nvSpPr>
        <p:spPr>
          <a:xfrm rot="10800000">
            <a:off x="4977547" y="5434932"/>
            <a:ext cx="1821122" cy="697059"/>
          </a:xfrm>
          <a:prstGeom prst="leftArrow">
            <a:avLst/>
          </a:prstGeom>
          <a:solidFill>
            <a:srgbClr val="3C77BD"/>
          </a:solidFill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21" name="Диаграмма 120">
            <a:extLst>
              <a:ext uri="{FF2B5EF4-FFF2-40B4-BE49-F238E27FC236}">
                <a16:creationId xmlns:a16="http://schemas.microsoft.com/office/drawing/2014/main" id="{61C9925B-04F7-4C2D-811E-8D9BAB85C0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0214249"/>
              </p:ext>
            </p:extLst>
          </p:nvPr>
        </p:nvGraphicFramePr>
        <p:xfrm>
          <a:off x="6064743" y="4288171"/>
          <a:ext cx="5061626" cy="2633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22" name="Прямоугольник 121">
            <a:extLst>
              <a:ext uri="{FF2B5EF4-FFF2-40B4-BE49-F238E27FC236}">
                <a16:creationId xmlns:a16="http://schemas.microsoft.com/office/drawing/2014/main" id="{83E1D0F1-4DA3-4642-8FAF-6AB2A5765002}"/>
              </a:ext>
            </a:extLst>
          </p:cNvPr>
          <p:cNvSpPr/>
          <p:nvPr/>
        </p:nvSpPr>
        <p:spPr>
          <a:xfrm>
            <a:off x="9692600" y="4907204"/>
            <a:ext cx="2077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Монопредприятие</a:t>
            </a:r>
          </a:p>
        </p:txBody>
      </p:sp>
      <p:sp>
        <p:nvSpPr>
          <p:cNvPr id="123" name="Прямоугольник 122">
            <a:extLst>
              <a:ext uri="{FF2B5EF4-FFF2-40B4-BE49-F238E27FC236}">
                <a16:creationId xmlns:a16="http://schemas.microsoft.com/office/drawing/2014/main" id="{9791672C-8742-4366-839E-84ECBEFDF1C8}"/>
              </a:ext>
            </a:extLst>
          </p:cNvPr>
          <p:cNvSpPr/>
          <p:nvPr/>
        </p:nvSpPr>
        <p:spPr>
          <a:xfrm>
            <a:off x="9390256" y="4984379"/>
            <a:ext cx="181396" cy="179422"/>
          </a:xfrm>
          <a:prstGeom prst="rect">
            <a:avLst/>
          </a:prstGeom>
          <a:solidFill>
            <a:srgbClr val="6BA5D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4" name="Прямоугольник 123">
            <a:extLst>
              <a:ext uri="{FF2B5EF4-FFF2-40B4-BE49-F238E27FC236}">
                <a16:creationId xmlns:a16="http://schemas.microsoft.com/office/drawing/2014/main" id="{50D354D4-8786-4FB3-8CB1-E70320C9E36B}"/>
              </a:ext>
            </a:extLst>
          </p:cNvPr>
          <p:cNvSpPr/>
          <p:nvPr/>
        </p:nvSpPr>
        <p:spPr>
          <a:xfrm>
            <a:off x="9390256" y="5321741"/>
            <a:ext cx="181396" cy="17942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5" name="Прямоугольник 124">
            <a:extLst>
              <a:ext uri="{FF2B5EF4-FFF2-40B4-BE49-F238E27FC236}">
                <a16:creationId xmlns:a16="http://schemas.microsoft.com/office/drawing/2014/main" id="{8BA52CFB-54F0-4B36-B8FB-30769503192D}"/>
              </a:ext>
            </a:extLst>
          </p:cNvPr>
          <p:cNvSpPr/>
          <p:nvPr/>
        </p:nvSpPr>
        <p:spPr>
          <a:xfrm>
            <a:off x="9691726" y="5239226"/>
            <a:ext cx="98584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b="1" dirty="0"/>
              <a:t>Бюджет</a:t>
            </a:r>
          </a:p>
        </p:txBody>
      </p:sp>
      <p:sp>
        <p:nvSpPr>
          <p:cNvPr id="126" name="Прямоугольник 125">
            <a:extLst>
              <a:ext uri="{FF2B5EF4-FFF2-40B4-BE49-F238E27FC236}">
                <a16:creationId xmlns:a16="http://schemas.microsoft.com/office/drawing/2014/main" id="{27E4BA66-A593-447F-B6B1-5694D1301B48}"/>
              </a:ext>
            </a:extLst>
          </p:cNvPr>
          <p:cNvSpPr/>
          <p:nvPr/>
        </p:nvSpPr>
        <p:spPr>
          <a:xfrm>
            <a:off x="9387879" y="5635080"/>
            <a:ext cx="181396" cy="179422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9" name="Прямоугольник 128">
            <a:extLst>
              <a:ext uri="{FF2B5EF4-FFF2-40B4-BE49-F238E27FC236}">
                <a16:creationId xmlns:a16="http://schemas.microsoft.com/office/drawing/2014/main" id="{192C2FF9-9DC3-4CC5-A9A1-0D61B15E46F5}"/>
              </a:ext>
            </a:extLst>
          </p:cNvPr>
          <p:cNvSpPr/>
          <p:nvPr/>
        </p:nvSpPr>
        <p:spPr>
          <a:xfrm>
            <a:off x="9684010" y="5901988"/>
            <a:ext cx="933269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b="1" dirty="0"/>
              <a:t>Прочие</a:t>
            </a:r>
          </a:p>
        </p:txBody>
      </p:sp>
      <p:sp>
        <p:nvSpPr>
          <p:cNvPr id="130" name="Прямоугольник 129">
            <a:extLst>
              <a:ext uri="{FF2B5EF4-FFF2-40B4-BE49-F238E27FC236}">
                <a16:creationId xmlns:a16="http://schemas.microsoft.com/office/drawing/2014/main" id="{F289D529-A303-4373-96ED-DE234E714F65}"/>
              </a:ext>
            </a:extLst>
          </p:cNvPr>
          <p:cNvSpPr/>
          <p:nvPr/>
        </p:nvSpPr>
        <p:spPr>
          <a:xfrm>
            <a:off x="9387879" y="5987928"/>
            <a:ext cx="181396" cy="17942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1" name="Прямоугольник 130">
            <a:extLst>
              <a:ext uri="{FF2B5EF4-FFF2-40B4-BE49-F238E27FC236}">
                <a16:creationId xmlns:a16="http://schemas.microsoft.com/office/drawing/2014/main" id="{A6A43C91-B9E0-48EE-A605-D16415813B88}"/>
              </a:ext>
            </a:extLst>
          </p:cNvPr>
          <p:cNvSpPr/>
          <p:nvPr/>
        </p:nvSpPr>
        <p:spPr>
          <a:xfrm>
            <a:off x="9676509" y="5541194"/>
            <a:ext cx="70243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b="1" dirty="0"/>
              <a:t>МСП </a:t>
            </a:r>
          </a:p>
        </p:txBody>
      </p:sp>
      <p:sp>
        <p:nvSpPr>
          <p:cNvPr id="132" name="Прямоугольник 131">
            <a:extLst>
              <a:ext uri="{FF2B5EF4-FFF2-40B4-BE49-F238E27FC236}">
                <a16:creationId xmlns:a16="http://schemas.microsoft.com/office/drawing/2014/main" id="{65766392-E317-4070-B80C-4EA2F3FC76E7}"/>
              </a:ext>
            </a:extLst>
          </p:cNvPr>
          <p:cNvSpPr/>
          <p:nvPr/>
        </p:nvSpPr>
        <p:spPr>
          <a:xfrm>
            <a:off x="5171118" y="5595739"/>
            <a:ext cx="1170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4010</a:t>
            </a:r>
            <a:r>
              <a:rPr lang="ru-RU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чел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5" name="Блок-схема: процесс 114">
            <a:extLst>
              <a:ext uri="{FF2B5EF4-FFF2-40B4-BE49-F238E27FC236}">
                <a16:creationId xmlns:a16="http://schemas.microsoft.com/office/drawing/2014/main" id="{ED276E7B-B99C-4C3E-BD24-C3EA44F6EE8E}"/>
              </a:ext>
            </a:extLst>
          </p:cNvPr>
          <p:cNvSpPr/>
          <p:nvPr/>
        </p:nvSpPr>
        <p:spPr>
          <a:xfrm>
            <a:off x="0" y="-20565"/>
            <a:ext cx="12192000" cy="1011115"/>
          </a:xfrm>
          <a:prstGeom prst="flowChartProcess">
            <a:avLst/>
          </a:prstGeom>
          <a:solidFill>
            <a:srgbClr val="3C77BD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ЧЕЛОВЕЧЕСКИЙ КАПИТАЛ</a:t>
            </a:r>
          </a:p>
        </p:txBody>
      </p:sp>
      <p:sp>
        <p:nvSpPr>
          <p:cNvPr id="111" name="TextBox 1">
            <a:extLst>
              <a:ext uri="{FF2B5EF4-FFF2-40B4-BE49-F238E27FC236}">
                <a16:creationId xmlns:a16="http://schemas.microsoft.com/office/drawing/2014/main" id="{A2351467-25F8-4ABC-87BB-1D79F99C41E6}"/>
              </a:ext>
            </a:extLst>
          </p:cNvPr>
          <p:cNvSpPr txBox="1"/>
          <p:nvPr/>
        </p:nvSpPr>
        <p:spPr>
          <a:xfrm>
            <a:off x="7455665" y="4651973"/>
            <a:ext cx="914400" cy="9144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16</a:t>
            </a:r>
            <a:r>
              <a:rPr lang="en-US" sz="15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%</a:t>
            </a:r>
            <a:r>
              <a:rPr lang="en-US" sz="3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ru-RU" sz="30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6" name="TextBox 1">
            <a:extLst>
              <a:ext uri="{FF2B5EF4-FFF2-40B4-BE49-F238E27FC236}">
                <a16:creationId xmlns:a16="http://schemas.microsoft.com/office/drawing/2014/main" id="{76ACF21D-99C3-4A5F-BD5A-811263459B80}"/>
              </a:ext>
            </a:extLst>
          </p:cNvPr>
          <p:cNvSpPr txBox="1"/>
          <p:nvPr/>
        </p:nvSpPr>
        <p:spPr>
          <a:xfrm>
            <a:off x="7190875" y="5239226"/>
            <a:ext cx="914400" cy="9144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16</a:t>
            </a:r>
            <a:r>
              <a:rPr lang="en-US" sz="15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%</a:t>
            </a:r>
            <a:r>
              <a:rPr lang="en-US" sz="3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ru-RU" sz="30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7" name="TextBox 1">
            <a:extLst>
              <a:ext uri="{FF2B5EF4-FFF2-40B4-BE49-F238E27FC236}">
                <a16:creationId xmlns:a16="http://schemas.microsoft.com/office/drawing/2014/main" id="{3E84B28F-46D9-4174-83F7-8BF327345334}"/>
              </a:ext>
            </a:extLst>
          </p:cNvPr>
          <p:cNvSpPr txBox="1"/>
          <p:nvPr/>
        </p:nvSpPr>
        <p:spPr>
          <a:xfrm>
            <a:off x="7523042" y="5844817"/>
            <a:ext cx="914400" cy="9144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19</a:t>
            </a:r>
            <a:r>
              <a:rPr lang="en-US" sz="15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%</a:t>
            </a:r>
            <a:r>
              <a:rPr lang="en-US" sz="3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ru-RU" sz="30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7" name="Номер слайда 4">
            <a:extLst>
              <a:ext uri="{FF2B5EF4-FFF2-40B4-BE49-F238E27FC236}">
                <a16:creationId xmlns:a16="http://schemas.microsoft.com/office/drawing/2014/main" id="{6B795BA2-548C-48CB-AC1E-495C85AA5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239" y="121259"/>
            <a:ext cx="2743200" cy="365125"/>
          </a:xfrm>
        </p:spPr>
        <p:txBody>
          <a:bodyPr/>
          <a:lstStyle/>
          <a:p>
            <a:fld id="{ACCB888F-5DDB-46B3-AB6D-8760CE8177E6}" type="slidenum">
              <a:rPr lang="ru-RU" sz="1800" b="1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pPr/>
              <a:t>3</a:t>
            </a:fld>
            <a:endParaRPr lang="ru-RU" sz="18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13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  <p:bldP spid="113" grpId="0"/>
      <p:bldP spid="1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CA182F47-EE1E-4FD1-BAB7-308610F3C0A1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222236716"/>
              </p:ext>
            </p:extLst>
          </p:nvPr>
        </p:nvGraphicFramePr>
        <p:xfrm>
          <a:off x="1673594" y="926145"/>
          <a:ext cx="8724900" cy="480060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2926693">
                  <a:extLst>
                    <a:ext uri="{9D8B030D-6E8A-4147-A177-3AD203B41FA5}">
                      <a16:colId xmlns:a16="http://schemas.microsoft.com/office/drawing/2014/main" val="1462589541"/>
                    </a:ext>
                  </a:extLst>
                </a:gridCol>
                <a:gridCol w="5798207">
                  <a:extLst>
                    <a:ext uri="{9D8B030D-6E8A-4147-A177-3AD203B41FA5}">
                      <a16:colId xmlns:a16="http://schemas.microsoft.com/office/drawing/2014/main" val="7511585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Чистая приведенная стоимость (NPV)</a:t>
                      </a:r>
                    </a:p>
                    <a:p>
                      <a:pPr algn="ctr"/>
                      <a:r>
                        <a:rPr lang="ru-RU" sz="1600" b="1" dirty="0">
                          <a:solidFill>
                            <a:srgbClr val="00B0F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1 775 188</a:t>
                      </a:r>
                      <a:r>
                        <a:rPr lang="ru-RU" sz="1600" b="1" baseline="0" dirty="0">
                          <a:solidFill>
                            <a:srgbClr val="00B0F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B0F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тыс. руб.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just">
                        <a:buClr>
                          <a:schemeClr val="accent2">
                            <a:lumMod val="75000"/>
                          </a:schemeClr>
                        </a:buClr>
                        <a:buFont typeface="Webdings" panose="05030102010509060703" pitchFamily="18" charset="2"/>
                        <a:buChar char=""/>
                      </a:pPr>
                      <a:r>
                        <a:rPr lang="ru-RU" sz="13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Положительные значения NPV свидетельствуют о целесообразности вложения инвестиций в Проект.</a:t>
                      </a:r>
                    </a:p>
                    <a:p>
                      <a:pPr algn="just"/>
                      <a:endParaRPr lang="ru-RU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8300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Внутренняя норма доходности (IRR)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rgbClr val="00B0F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28,7%</a:t>
                      </a:r>
                      <a:endParaRPr lang="ru-RU" sz="1600" b="1" dirty="0">
                        <a:solidFill>
                          <a:srgbClr val="00B0F0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just" defTabSz="914400" rtl="0" eaLnBrk="1" latinLnBrk="0" hangingPunct="1">
                        <a:buClr>
                          <a:schemeClr val="accent2">
                            <a:lumMod val="75000"/>
                          </a:schemeClr>
                        </a:buClr>
                        <a:buFont typeface="Webdings" panose="05030102010509060703" pitchFamily="18" charset="2"/>
                        <a:buChar char=""/>
                      </a:pPr>
                      <a:r>
                        <a:rPr lang="ru-RU" sz="13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Полученные результаты доходности Проекта показывают его инвестиционную привлекательность, поскольку IRR Проекта превышает значение средневзвешенной стоимости капитала в течение периода прогнозирования (11,3%).</a:t>
                      </a:r>
                      <a:endParaRPr lang="ru-RU" sz="13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0199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Период окупаемости (РВР) </a:t>
                      </a:r>
                    </a:p>
                    <a:p>
                      <a:pPr algn="ctr"/>
                      <a:r>
                        <a:rPr lang="ru-RU" sz="1600" b="1" dirty="0">
                          <a:solidFill>
                            <a:srgbClr val="00B0F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 лет</a:t>
                      </a:r>
                    </a:p>
                    <a:p>
                      <a:pPr algn="ctr"/>
                      <a:r>
                        <a:rPr lang="ru-RU" sz="13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Дисконтированный период окупаемости (DPBP): </a:t>
                      </a:r>
                      <a:r>
                        <a:rPr lang="ru-RU" sz="1600" b="1" dirty="0">
                          <a:solidFill>
                            <a:srgbClr val="00B0F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 лет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just" defTabSz="914400" rtl="0" eaLnBrk="1" latinLnBrk="0" hangingPunct="1">
                        <a:buClr>
                          <a:schemeClr val="accent2">
                            <a:lumMod val="75000"/>
                          </a:schemeClr>
                        </a:buClr>
                        <a:buFont typeface="Webdings" panose="05030102010509060703" pitchFamily="18" charset="2"/>
                        <a:buChar char=""/>
                      </a:pPr>
                      <a:r>
                        <a:rPr lang="ru-RU" sz="13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PBP для собственника не превышает общий срок погашения задолженности.</a:t>
                      </a:r>
                    </a:p>
                    <a:p>
                      <a:pPr marL="285750" indent="-285750" algn="just" defTabSz="914400" rtl="0" eaLnBrk="1" latinLnBrk="0" hangingPunct="1">
                        <a:buClr>
                          <a:schemeClr val="accent2">
                            <a:lumMod val="75000"/>
                          </a:schemeClr>
                        </a:buClr>
                        <a:buFont typeface="Webdings" panose="05030102010509060703" pitchFamily="18" charset="2"/>
                        <a:buChar char=""/>
                      </a:pPr>
                      <a:r>
                        <a:rPr lang="ru-RU" sz="13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PBP и DPBP не учитывают расходы по обслуживанию внешних займов в виде</a:t>
                      </a:r>
                    </a:p>
                    <a:p>
                      <a:pPr marL="285750" indent="-285750" algn="just" defTabSz="914400" rtl="0" eaLnBrk="1" latinLnBrk="0" hangingPunct="1">
                        <a:buClr>
                          <a:schemeClr val="accent2">
                            <a:lumMod val="75000"/>
                          </a:schemeClr>
                        </a:buClr>
                        <a:buFont typeface="Webdings" panose="05030102010509060703" pitchFamily="18" charset="2"/>
                        <a:buChar char=""/>
                      </a:pPr>
                      <a:r>
                        <a:rPr lang="ru-RU" sz="13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уплаты процентов.</a:t>
                      </a:r>
                      <a:endParaRPr lang="ru-RU" sz="13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298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Общий срок кредитования</a:t>
                      </a:r>
                    </a:p>
                    <a:p>
                      <a:pPr algn="ctr"/>
                      <a:r>
                        <a:rPr lang="ru-RU" sz="1600" b="1" dirty="0">
                          <a:solidFill>
                            <a:srgbClr val="00B0F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 лет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5080" indent="-285750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buClr>
                          <a:schemeClr val="accent2">
                            <a:lumMod val="75000"/>
                          </a:schemeClr>
                        </a:buClr>
                        <a:buFont typeface="Webdings" panose="05030102010509060703" pitchFamily="18" charset="2"/>
                        <a:buChar char=""/>
                      </a:pPr>
                      <a:r>
                        <a:rPr lang="ru-RU" sz="13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Общий срок долгосрочного инвестиционного кредита — 7 лет с момента первого транша кредитной линии до погашения всех платежей (2018 г. — 2024 г.).</a:t>
                      </a:r>
                      <a:endParaRPr lang="ru-RU" sz="13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25821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Индекс доходности инвестиций (PI)</a:t>
                      </a:r>
                    </a:p>
                    <a:p>
                      <a:pPr algn="ctr"/>
                      <a:r>
                        <a:rPr lang="ru-RU" sz="1600" b="1" dirty="0">
                          <a:solidFill>
                            <a:srgbClr val="00B0F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1,98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5080" indent="-285750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buClr>
                          <a:schemeClr val="accent2">
                            <a:lumMod val="75000"/>
                          </a:schemeClr>
                        </a:buClr>
                        <a:buFont typeface="Webdings" panose="05030102010509060703" pitchFamily="18" charset="2"/>
                        <a:buChar char=""/>
                      </a:pPr>
                      <a:r>
                        <a:rPr lang="ru-RU" sz="13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Показатель PI Проекта больше единицы, что свидетельствует о приемлемом уровне генерируемых Проектом доходов, получаемых на одну единицу инвестиций.</a:t>
                      </a:r>
                      <a:endParaRPr lang="ru-RU" sz="13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11507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Объем налоговых отчислений</a:t>
                      </a:r>
                    </a:p>
                    <a:p>
                      <a:pPr algn="ctr"/>
                      <a:r>
                        <a:rPr lang="ru-RU" sz="1600" b="1" dirty="0">
                          <a:solidFill>
                            <a:srgbClr val="00B0F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268 млн. руб.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5080" indent="-285750" algn="just" defTabSz="914400" rtl="0" eaLnBrk="1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buClr>
                          <a:schemeClr val="accent2">
                            <a:lumMod val="75000"/>
                          </a:schemeClr>
                        </a:buClr>
                        <a:buFont typeface="Webdings" panose="05030102010509060703" pitchFamily="18" charset="2"/>
                        <a:buChar char=""/>
                      </a:pPr>
                      <a:r>
                        <a:rPr lang="ru-RU" sz="13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Объем налоговых отчислений в бюджет в прогнозном периоде по налогу на прибыль, налогу на имущество, НДФЛ, ЕСХН,</a:t>
                      </a:r>
                      <a:r>
                        <a:rPr lang="ru-RU" sz="1300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ru-RU" sz="13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страховым взносам.</a:t>
                      </a:r>
                      <a:endParaRPr lang="ru-RU" sz="1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3080020"/>
                  </a:ext>
                </a:extLst>
              </a:tr>
            </a:tbl>
          </a:graphicData>
        </a:graphic>
      </p:graphicFrame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012C8115-A856-42DC-869E-21817D7180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071424"/>
              </p:ext>
            </p:extLst>
          </p:nvPr>
        </p:nvGraphicFramePr>
        <p:xfrm>
          <a:off x="1670788" y="5726745"/>
          <a:ext cx="8724900" cy="82296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1896679">
                  <a:extLst>
                    <a:ext uri="{9D8B030D-6E8A-4147-A177-3AD203B41FA5}">
                      <a16:colId xmlns:a16="http://schemas.microsoft.com/office/drawing/2014/main" val="776429531"/>
                    </a:ext>
                  </a:extLst>
                </a:gridCol>
                <a:gridCol w="6828221">
                  <a:extLst>
                    <a:ext uri="{9D8B030D-6E8A-4147-A177-3AD203B41FA5}">
                      <a16:colId xmlns:a16="http://schemas.microsoft.com/office/drawing/2014/main" val="25576276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Вывод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spc="-5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При заложенных </a:t>
                      </a:r>
                      <a:r>
                        <a:rPr lang="ru-RU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в </a:t>
                      </a:r>
                      <a:r>
                        <a:rPr lang="ru-RU" sz="1600" b="1" spc="-5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расчетах суммах </a:t>
                      </a:r>
                      <a:r>
                        <a:rPr lang="ru-RU" sz="1600" b="1" spc="-1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доходов </a:t>
                      </a:r>
                      <a:r>
                        <a:rPr lang="ru-RU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и </a:t>
                      </a:r>
                      <a:r>
                        <a:rPr lang="ru-RU" sz="1600" b="1" spc="-5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затрат Проект </a:t>
                      </a:r>
                      <a:r>
                        <a:rPr lang="ru-RU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является </a:t>
                      </a:r>
                      <a:r>
                        <a:rPr lang="ru-RU" sz="1600" b="1" spc="-5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эффективным, финансово состоятельным, </a:t>
                      </a:r>
                      <a:r>
                        <a:rPr lang="ru-RU" sz="16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со средним уровнем</a:t>
                      </a:r>
                      <a:r>
                        <a:rPr lang="ru-RU" sz="1600" b="1" spc="-85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ru-RU" sz="1600" b="1" spc="-5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рисков</a:t>
                      </a:r>
                      <a:endParaRPr lang="ru-RU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240291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97C2FBA-5C29-48D5-B65E-C8444B5F9BBB}"/>
              </a:ext>
            </a:extLst>
          </p:cNvPr>
          <p:cNvSpPr txBox="1"/>
          <p:nvPr/>
        </p:nvSpPr>
        <p:spPr>
          <a:xfrm>
            <a:off x="1399764" y="284361"/>
            <a:ext cx="869129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500" dirty="0">
                <a:solidFill>
                  <a:srgbClr val="C00000"/>
                </a:solidFill>
              </a:rPr>
              <a:t>КЛЮЧЕВЫЕ ПОКАЗАТЕЛИ ЖИВОТНОВОДЧЕСКОГО КОМПЛЕКСА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EC5E9E7-06AB-4EB8-B7E7-D350AE67E784}"/>
              </a:ext>
            </a:extLst>
          </p:cNvPr>
          <p:cNvCxnSpPr/>
          <p:nvPr/>
        </p:nvCxnSpPr>
        <p:spPr>
          <a:xfrm flipV="1">
            <a:off x="272687" y="744613"/>
            <a:ext cx="11526715" cy="3667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4">
            <a:extLst>
              <a:ext uri="{FF2B5EF4-FFF2-40B4-BE49-F238E27FC236}">
                <a16:creationId xmlns:a16="http://schemas.microsoft.com/office/drawing/2014/main" id="{9D0C56CF-603F-4B88-82A7-2567443CE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9880" y="6331400"/>
            <a:ext cx="2743200" cy="365125"/>
          </a:xfrm>
        </p:spPr>
        <p:txBody>
          <a:bodyPr/>
          <a:lstStyle/>
          <a:p>
            <a:fld id="{ACCB888F-5DDB-46B3-AB6D-8760CE8177E6}" type="slidenum">
              <a:rPr lang="ru-RU" sz="18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30</a:t>
            </a:fld>
            <a:endParaRPr lang="ru-RU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5068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ECB24D6E-82EC-4A78-8494-51A2225379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8298910"/>
              </p:ext>
            </p:extLst>
          </p:nvPr>
        </p:nvGraphicFramePr>
        <p:xfrm>
          <a:off x="846826" y="1337094"/>
          <a:ext cx="10203612" cy="5115465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1700602">
                  <a:extLst>
                    <a:ext uri="{9D8B030D-6E8A-4147-A177-3AD203B41FA5}">
                      <a16:colId xmlns:a16="http://schemas.microsoft.com/office/drawing/2014/main" val="1096316019"/>
                    </a:ext>
                  </a:extLst>
                </a:gridCol>
                <a:gridCol w="1700602">
                  <a:extLst>
                    <a:ext uri="{9D8B030D-6E8A-4147-A177-3AD203B41FA5}">
                      <a16:colId xmlns:a16="http://schemas.microsoft.com/office/drawing/2014/main" val="2430474034"/>
                    </a:ext>
                  </a:extLst>
                </a:gridCol>
                <a:gridCol w="1700602">
                  <a:extLst>
                    <a:ext uri="{9D8B030D-6E8A-4147-A177-3AD203B41FA5}">
                      <a16:colId xmlns:a16="http://schemas.microsoft.com/office/drawing/2014/main" val="286309311"/>
                    </a:ext>
                  </a:extLst>
                </a:gridCol>
                <a:gridCol w="1700602">
                  <a:extLst>
                    <a:ext uri="{9D8B030D-6E8A-4147-A177-3AD203B41FA5}">
                      <a16:colId xmlns:a16="http://schemas.microsoft.com/office/drawing/2014/main" val="1422038500"/>
                    </a:ext>
                  </a:extLst>
                </a:gridCol>
                <a:gridCol w="1700602">
                  <a:extLst>
                    <a:ext uri="{9D8B030D-6E8A-4147-A177-3AD203B41FA5}">
                      <a16:colId xmlns:a16="http://schemas.microsoft.com/office/drawing/2014/main" val="992625857"/>
                    </a:ext>
                  </a:extLst>
                </a:gridCol>
                <a:gridCol w="1700602">
                  <a:extLst>
                    <a:ext uri="{9D8B030D-6E8A-4147-A177-3AD203B41FA5}">
                      <a16:colId xmlns:a16="http://schemas.microsoft.com/office/drawing/2014/main" val="421956438"/>
                    </a:ext>
                  </a:extLst>
                </a:gridCol>
              </a:tblGrid>
              <a:tr h="170515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6076528"/>
                  </a:ext>
                </a:extLst>
              </a:tr>
              <a:tr h="170515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5418978"/>
                  </a:ext>
                </a:extLst>
              </a:tr>
              <a:tr h="170515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0272123"/>
                  </a:ext>
                </a:extLst>
              </a:tr>
            </a:tbl>
          </a:graphicData>
        </a:graphic>
      </p:graphicFrame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B01BDA40-A6AC-4313-B9AE-D05CB6EEB1E6}"/>
              </a:ext>
            </a:extLst>
          </p:cNvPr>
          <p:cNvCxnSpPr/>
          <p:nvPr/>
        </p:nvCxnSpPr>
        <p:spPr>
          <a:xfrm>
            <a:off x="5969479" y="888524"/>
            <a:ext cx="0" cy="5581291"/>
          </a:xfrm>
          <a:prstGeom prst="straightConnector1">
            <a:avLst/>
          </a:prstGeom>
          <a:ln w="76200">
            <a:solidFill>
              <a:schemeClr val="accent5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3AE2CB72-6802-4366-8FBC-8C7187C6A52C}"/>
              </a:ext>
            </a:extLst>
          </p:cNvPr>
          <p:cNvCxnSpPr>
            <a:cxnSpLocks/>
          </p:cNvCxnSpPr>
          <p:nvPr/>
        </p:nvCxnSpPr>
        <p:spPr>
          <a:xfrm>
            <a:off x="474453" y="6452559"/>
            <a:ext cx="10887973" cy="0"/>
          </a:xfrm>
          <a:prstGeom prst="straightConnector1">
            <a:avLst/>
          </a:prstGeom>
          <a:ln w="76200">
            <a:solidFill>
              <a:schemeClr val="accent5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549BDBA-98F1-488A-8AA0-A73E3ADE9333}"/>
              </a:ext>
            </a:extLst>
          </p:cNvPr>
          <p:cNvSpPr txBox="1"/>
          <p:nvPr/>
        </p:nvSpPr>
        <p:spPr>
          <a:xfrm>
            <a:off x="5387914" y="552091"/>
            <a:ext cx="1061049" cy="370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Влияние</a:t>
            </a:r>
            <a:r>
              <a:rPr lang="ru-RU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204859-D664-4A93-B858-E73A0520C5ED}"/>
              </a:ext>
            </a:extLst>
          </p:cNvPr>
          <p:cNvSpPr txBox="1"/>
          <p:nvPr/>
        </p:nvSpPr>
        <p:spPr>
          <a:xfrm>
            <a:off x="4682939" y="6469815"/>
            <a:ext cx="2573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</a:rPr>
              <a:t>Заинтересованность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051FE3-56A8-4160-BB91-AE99EDE7E3E2}"/>
              </a:ext>
            </a:extLst>
          </p:cNvPr>
          <p:cNvSpPr txBox="1"/>
          <p:nvPr/>
        </p:nvSpPr>
        <p:spPr>
          <a:xfrm>
            <a:off x="465594" y="4565279"/>
            <a:ext cx="361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4F4AB0-B4B5-4AD4-960C-CDB783B213AB}"/>
              </a:ext>
            </a:extLst>
          </p:cNvPr>
          <p:cNvSpPr txBox="1"/>
          <p:nvPr/>
        </p:nvSpPr>
        <p:spPr>
          <a:xfrm>
            <a:off x="11050438" y="4565279"/>
            <a:ext cx="361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C071F5-6EDF-412F-AEAB-23EFA362D44B}"/>
              </a:ext>
            </a:extLst>
          </p:cNvPr>
          <p:cNvSpPr txBox="1"/>
          <p:nvPr/>
        </p:nvSpPr>
        <p:spPr>
          <a:xfrm>
            <a:off x="4101376" y="888524"/>
            <a:ext cx="502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-1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35EF18-4A3C-460E-9D6E-CFB40A10A22D}"/>
              </a:ext>
            </a:extLst>
          </p:cNvPr>
          <p:cNvSpPr txBox="1"/>
          <p:nvPr/>
        </p:nvSpPr>
        <p:spPr>
          <a:xfrm>
            <a:off x="7469030" y="878891"/>
            <a:ext cx="486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+1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1EA6F3-95F0-443B-97E7-49A7099A9482}"/>
              </a:ext>
            </a:extLst>
          </p:cNvPr>
          <p:cNvSpPr txBox="1"/>
          <p:nvPr/>
        </p:nvSpPr>
        <p:spPr>
          <a:xfrm>
            <a:off x="9099007" y="923327"/>
            <a:ext cx="486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+2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4334FE-FDB1-4240-A182-4D90C5A27B41}"/>
              </a:ext>
            </a:extLst>
          </p:cNvPr>
          <p:cNvSpPr txBox="1"/>
          <p:nvPr/>
        </p:nvSpPr>
        <p:spPr>
          <a:xfrm>
            <a:off x="10734895" y="888524"/>
            <a:ext cx="486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+3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FABBAF-8DAB-4E1C-BA1F-FD4A8666897E}"/>
              </a:ext>
            </a:extLst>
          </p:cNvPr>
          <p:cNvSpPr txBox="1"/>
          <p:nvPr/>
        </p:nvSpPr>
        <p:spPr>
          <a:xfrm>
            <a:off x="2293348" y="923027"/>
            <a:ext cx="486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-2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2D5D89-6606-4279-81A4-5F4D61C8C635}"/>
              </a:ext>
            </a:extLst>
          </p:cNvPr>
          <p:cNvSpPr txBox="1"/>
          <p:nvPr/>
        </p:nvSpPr>
        <p:spPr>
          <a:xfrm>
            <a:off x="556133" y="913898"/>
            <a:ext cx="486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-3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CD03A5-C53B-42CE-A975-417881253DB4}"/>
              </a:ext>
            </a:extLst>
          </p:cNvPr>
          <p:cNvSpPr txBox="1"/>
          <p:nvPr/>
        </p:nvSpPr>
        <p:spPr>
          <a:xfrm>
            <a:off x="475456" y="2862665"/>
            <a:ext cx="361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635AF4-65C1-47C4-AA47-BA9B77D4057E}"/>
              </a:ext>
            </a:extLst>
          </p:cNvPr>
          <p:cNvSpPr txBox="1"/>
          <p:nvPr/>
        </p:nvSpPr>
        <p:spPr>
          <a:xfrm>
            <a:off x="11070163" y="2863066"/>
            <a:ext cx="361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19036A-873B-40FB-AAF7-23FD6EE87821}"/>
              </a:ext>
            </a:extLst>
          </p:cNvPr>
          <p:cNvSpPr txBox="1"/>
          <p:nvPr/>
        </p:nvSpPr>
        <p:spPr>
          <a:xfrm>
            <a:off x="7532967" y="1449671"/>
            <a:ext cx="2773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ФЕДЕРАЛЬНАЯ ВЛАСТЬ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A3F2C0-02FC-4552-8D10-61D2C604145F}"/>
              </a:ext>
            </a:extLst>
          </p:cNvPr>
          <p:cNvSpPr txBox="1"/>
          <p:nvPr/>
        </p:nvSpPr>
        <p:spPr>
          <a:xfrm>
            <a:off x="7555960" y="1717057"/>
            <a:ext cx="3430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Фонд развития моногородов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B14A60-D318-446A-9EAC-A7DAF07738FC}"/>
              </a:ext>
            </a:extLst>
          </p:cNvPr>
          <p:cNvSpPr txBox="1"/>
          <p:nvPr/>
        </p:nvSpPr>
        <p:spPr>
          <a:xfrm>
            <a:off x="7555960" y="1974983"/>
            <a:ext cx="2875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Республиканская власть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6E8AE6-E55D-4B0C-AB84-7F4C45A10B6C}"/>
              </a:ext>
            </a:extLst>
          </p:cNvPr>
          <p:cNvSpPr txBox="1"/>
          <p:nvPr/>
        </p:nvSpPr>
        <p:spPr>
          <a:xfrm>
            <a:off x="7548408" y="2227691"/>
            <a:ext cx="4163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Органы местного самоуправления  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560F77B9-AABE-4EAA-A160-685AA2EA5125}"/>
              </a:ext>
            </a:extLst>
          </p:cNvPr>
          <p:cNvSpPr/>
          <p:nvPr/>
        </p:nvSpPr>
        <p:spPr>
          <a:xfrm>
            <a:off x="10297513" y="1587930"/>
            <a:ext cx="201101" cy="2077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D70841B-9157-493E-8732-D558ED8BEB33}"/>
              </a:ext>
            </a:extLst>
          </p:cNvPr>
          <p:cNvSpPr txBox="1"/>
          <p:nvPr/>
        </p:nvSpPr>
        <p:spPr>
          <a:xfrm>
            <a:off x="10462485" y="1037533"/>
            <a:ext cx="165539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ИНИЦИАТОР</a:t>
            </a:r>
            <a:r>
              <a:rPr lang="ru-RU" sz="25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3862E3-BA19-4610-BAD1-2489BCC7B3E0}"/>
              </a:ext>
            </a:extLst>
          </p:cNvPr>
          <p:cNvSpPr txBox="1"/>
          <p:nvPr/>
        </p:nvSpPr>
        <p:spPr>
          <a:xfrm>
            <a:off x="6202930" y="5902162"/>
            <a:ext cx="483636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БИЗНЕС, торгующий молоком и овощами</a:t>
            </a:r>
            <a:r>
              <a:rPr lang="ru-RU" sz="25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5544DE-1BF5-400B-B7FD-FC0F28F3647C}"/>
              </a:ext>
            </a:extLst>
          </p:cNvPr>
          <p:cNvSpPr txBox="1"/>
          <p:nvPr/>
        </p:nvSpPr>
        <p:spPr>
          <a:xfrm>
            <a:off x="7341931" y="5412399"/>
            <a:ext cx="2543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МОНОПРЕДПРИЯТИЕ</a:t>
            </a:r>
            <a:endParaRPr lang="ru-RU" sz="25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CE9019AD-D5C4-4109-9F3A-F4542ECA14C3}"/>
              </a:ext>
            </a:extLst>
          </p:cNvPr>
          <p:cNvSpPr/>
          <p:nvPr/>
        </p:nvSpPr>
        <p:spPr>
          <a:xfrm>
            <a:off x="6935137" y="5768632"/>
            <a:ext cx="201101" cy="2077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0E5476-C1B8-4306-90CD-7C6789D4D643}"/>
              </a:ext>
            </a:extLst>
          </p:cNvPr>
          <p:cNvSpPr txBox="1"/>
          <p:nvPr/>
        </p:nvSpPr>
        <p:spPr>
          <a:xfrm>
            <a:off x="9501629" y="4709102"/>
            <a:ext cx="2249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ФЕРМЕРЫ района</a:t>
            </a:r>
            <a:endParaRPr lang="ru-RU" sz="25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CD4EA040-7813-41FA-A73D-47FDD4A9A980}"/>
              </a:ext>
            </a:extLst>
          </p:cNvPr>
          <p:cNvSpPr/>
          <p:nvPr/>
        </p:nvSpPr>
        <p:spPr>
          <a:xfrm>
            <a:off x="10062477" y="4456905"/>
            <a:ext cx="201101" cy="2077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FE4C733-9B1F-4530-A636-97CD2E966907}"/>
              </a:ext>
            </a:extLst>
          </p:cNvPr>
          <p:cNvSpPr txBox="1"/>
          <p:nvPr/>
        </p:nvSpPr>
        <p:spPr>
          <a:xfrm>
            <a:off x="6173306" y="4986199"/>
            <a:ext cx="58561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>БЮДЖЕТНЫЕ УЧРЕЖДЕНИЯ, потребляющие молоко и овощи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544A03-2777-4783-A1A4-7F52968EA1FD}"/>
              </a:ext>
            </a:extLst>
          </p:cNvPr>
          <p:cNvSpPr txBox="1"/>
          <p:nvPr/>
        </p:nvSpPr>
        <p:spPr>
          <a:xfrm>
            <a:off x="8836400" y="2847608"/>
            <a:ext cx="2595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ПОДРЯДНЫЕ  ОРГАНИЗАЦИИ</a:t>
            </a:r>
            <a:endParaRPr lang="ru-RU" sz="25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32ACEF07-70FB-436A-B6A2-ECF0960EE84E}"/>
              </a:ext>
            </a:extLst>
          </p:cNvPr>
          <p:cNvSpPr/>
          <p:nvPr/>
        </p:nvSpPr>
        <p:spPr>
          <a:xfrm>
            <a:off x="7548408" y="4364371"/>
            <a:ext cx="201101" cy="2077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678FF0-6371-463D-AA10-19C9BC8FEDBA}"/>
              </a:ext>
            </a:extLst>
          </p:cNvPr>
          <p:cNvSpPr txBox="1"/>
          <p:nvPr/>
        </p:nvSpPr>
        <p:spPr>
          <a:xfrm>
            <a:off x="9680524" y="4056794"/>
            <a:ext cx="2595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БАНКИ </a:t>
            </a:r>
            <a:endParaRPr lang="ru-RU" sz="25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CD660E1-0FB9-433F-B837-C3D57CE63D0F}"/>
              </a:ext>
            </a:extLst>
          </p:cNvPr>
          <p:cNvSpPr txBox="1"/>
          <p:nvPr/>
        </p:nvSpPr>
        <p:spPr>
          <a:xfrm>
            <a:off x="1069030" y="4253192"/>
            <a:ext cx="4352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АРЕНДАТОРЫ С/Х ЗЕМЕЛЬ поселения</a:t>
            </a: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B125E26B-28F6-4505-A09D-057FD3B7155D}"/>
              </a:ext>
            </a:extLst>
          </p:cNvPr>
          <p:cNvSpPr/>
          <p:nvPr/>
        </p:nvSpPr>
        <p:spPr>
          <a:xfrm>
            <a:off x="2452623" y="4687268"/>
            <a:ext cx="201101" cy="2077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40880A4-BD1E-40F5-896F-E614B0605282}"/>
              </a:ext>
            </a:extLst>
          </p:cNvPr>
          <p:cNvSpPr txBox="1"/>
          <p:nvPr/>
        </p:nvSpPr>
        <p:spPr>
          <a:xfrm>
            <a:off x="505688" y="2109061"/>
            <a:ext cx="3935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ЖИТЕЛИ БЛИЗЛЕЖАЩИХ ДОМОВ</a:t>
            </a: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892D86B0-1D42-47A2-94AE-7AAFD65B82E5}"/>
              </a:ext>
            </a:extLst>
          </p:cNvPr>
          <p:cNvSpPr/>
          <p:nvPr/>
        </p:nvSpPr>
        <p:spPr>
          <a:xfrm>
            <a:off x="2438073" y="2941103"/>
            <a:ext cx="201101" cy="2077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26E7A15-F29A-4D32-A807-9BCBBB1B183E}"/>
              </a:ext>
            </a:extLst>
          </p:cNvPr>
          <p:cNvSpPr txBox="1"/>
          <p:nvPr/>
        </p:nvSpPr>
        <p:spPr>
          <a:xfrm>
            <a:off x="850723" y="2451162"/>
            <a:ext cx="31484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МОЛОКОЗАВОДЫ региона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43DA8CC-EBE2-4F31-8C0D-E9038343E927}"/>
              </a:ext>
            </a:extLst>
          </p:cNvPr>
          <p:cNvSpPr txBox="1"/>
          <p:nvPr/>
        </p:nvSpPr>
        <p:spPr>
          <a:xfrm>
            <a:off x="10453377" y="1317556"/>
            <a:ext cx="141545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ИНВЕСТОР</a:t>
            </a:r>
            <a:r>
              <a:rPr lang="ru-RU" sz="25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711BB70-CAB4-492C-98D9-2991549B355A}"/>
              </a:ext>
            </a:extLst>
          </p:cNvPr>
          <p:cNvSpPr txBox="1"/>
          <p:nvPr/>
        </p:nvSpPr>
        <p:spPr>
          <a:xfrm>
            <a:off x="5956765" y="3738767"/>
            <a:ext cx="2945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ЭНЕРГОСНАБЖАЮЩИЕ ОРГАНИЗАЦИИ региона</a:t>
            </a:r>
            <a:endParaRPr lang="ru-RU" sz="25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AE8ADC9C-38EC-4345-88F1-B69F20CB60B6}"/>
              </a:ext>
            </a:extLst>
          </p:cNvPr>
          <p:cNvSpPr/>
          <p:nvPr/>
        </p:nvSpPr>
        <p:spPr>
          <a:xfrm>
            <a:off x="8568117" y="3021344"/>
            <a:ext cx="201101" cy="2077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7A9800D9-F592-43ED-BBDE-4837FFF33DB3}"/>
              </a:ext>
            </a:extLst>
          </p:cNvPr>
          <p:cNvSpPr/>
          <p:nvPr/>
        </p:nvSpPr>
        <p:spPr>
          <a:xfrm>
            <a:off x="7310654" y="679112"/>
            <a:ext cx="4581504" cy="3022984"/>
          </a:xfrm>
          <a:prstGeom prst="ellipse">
            <a:avLst/>
          </a:prstGeom>
          <a:noFill/>
          <a:ln w="444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F962424F-BF79-4844-B926-2653DAB2BA58}"/>
              </a:ext>
            </a:extLst>
          </p:cNvPr>
          <p:cNvSpPr/>
          <p:nvPr/>
        </p:nvSpPr>
        <p:spPr>
          <a:xfrm>
            <a:off x="534838" y="1007683"/>
            <a:ext cx="3855713" cy="2733191"/>
          </a:xfrm>
          <a:prstGeom prst="ellipse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: вправо 50">
            <a:extLst>
              <a:ext uri="{FF2B5EF4-FFF2-40B4-BE49-F238E27FC236}">
                <a16:creationId xmlns:a16="http://schemas.microsoft.com/office/drawing/2014/main" id="{34EDAC82-E9E4-4BA4-9B66-90F20AA224DF}"/>
              </a:ext>
            </a:extLst>
          </p:cNvPr>
          <p:cNvSpPr/>
          <p:nvPr/>
        </p:nvSpPr>
        <p:spPr>
          <a:xfrm>
            <a:off x="2804872" y="4529792"/>
            <a:ext cx="2931157" cy="522712"/>
          </a:xfrm>
          <a:prstGeom prst="rightArrow">
            <a:avLst/>
          </a:prstGeom>
          <a:gradFill flip="none" rotWithShape="1">
            <a:gsLst>
              <a:gs pos="51000">
                <a:schemeClr val="accent6"/>
              </a:gs>
              <a:gs pos="3000">
                <a:srgbClr val="C00000"/>
              </a:gs>
            </a:gsLst>
            <a:lin ang="0" scaled="1"/>
            <a:tileRect/>
          </a:gra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Реагирование</a:t>
            </a:r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3C382EEF-3CCA-4D67-A574-47D82A05F009}"/>
              </a:ext>
            </a:extLst>
          </p:cNvPr>
          <p:cNvSpPr/>
          <p:nvPr/>
        </p:nvSpPr>
        <p:spPr>
          <a:xfrm>
            <a:off x="7155467" y="5369709"/>
            <a:ext cx="201101" cy="2077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54E089EB-1896-4AD6-980E-5521A3D24CEC}"/>
              </a:ext>
            </a:extLst>
          </p:cNvPr>
          <p:cNvSpPr/>
          <p:nvPr/>
        </p:nvSpPr>
        <p:spPr>
          <a:xfrm>
            <a:off x="10199714" y="1514587"/>
            <a:ext cx="201101" cy="2077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517A65E3-9239-471A-A58C-CA88DBFEC32A}"/>
              </a:ext>
            </a:extLst>
          </p:cNvPr>
          <p:cNvSpPr/>
          <p:nvPr/>
        </p:nvSpPr>
        <p:spPr>
          <a:xfrm>
            <a:off x="10350960" y="1464894"/>
            <a:ext cx="201101" cy="2077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Стрелка: вправо 63">
            <a:extLst>
              <a:ext uri="{FF2B5EF4-FFF2-40B4-BE49-F238E27FC236}">
                <a16:creationId xmlns:a16="http://schemas.microsoft.com/office/drawing/2014/main" id="{CFC6A66C-D4D3-4D11-971B-3CCC93DD6947}"/>
              </a:ext>
            </a:extLst>
          </p:cNvPr>
          <p:cNvSpPr/>
          <p:nvPr/>
        </p:nvSpPr>
        <p:spPr>
          <a:xfrm>
            <a:off x="2778941" y="2765302"/>
            <a:ext cx="2004551" cy="522712"/>
          </a:xfrm>
          <a:prstGeom prst="rightArrow">
            <a:avLst/>
          </a:prstGeom>
          <a:gradFill flip="none" rotWithShape="1">
            <a:gsLst>
              <a:gs pos="51000">
                <a:schemeClr val="accent6"/>
              </a:gs>
              <a:gs pos="3000">
                <a:srgbClr val="C00000"/>
              </a:gs>
            </a:gsLst>
            <a:lin ang="0" scaled="1"/>
            <a:tileRect/>
          </a:gra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Проактивность</a:t>
            </a:r>
          </a:p>
        </p:txBody>
      </p:sp>
      <p:sp>
        <p:nvSpPr>
          <p:cNvPr id="66" name="Овал 65">
            <a:extLst>
              <a:ext uri="{FF2B5EF4-FFF2-40B4-BE49-F238E27FC236}">
                <a16:creationId xmlns:a16="http://schemas.microsoft.com/office/drawing/2014/main" id="{875CB039-05FB-4A92-BE17-DA498A158CAA}"/>
              </a:ext>
            </a:extLst>
          </p:cNvPr>
          <p:cNvSpPr/>
          <p:nvPr/>
        </p:nvSpPr>
        <p:spPr>
          <a:xfrm>
            <a:off x="9932934" y="4456514"/>
            <a:ext cx="201101" cy="2077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Овал 66">
            <a:extLst>
              <a:ext uri="{FF2B5EF4-FFF2-40B4-BE49-F238E27FC236}">
                <a16:creationId xmlns:a16="http://schemas.microsoft.com/office/drawing/2014/main" id="{254384FC-34C1-4FB6-86E8-3B3338BB66CB}"/>
              </a:ext>
            </a:extLst>
          </p:cNvPr>
          <p:cNvSpPr/>
          <p:nvPr/>
        </p:nvSpPr>
        <p:spPr>
          <a:xfrm>
            <a:off x="7008915" y="5352454"/>
            <a:ext cx="201101" cy="2077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Номер слайда 4">
            <a:extLst>
              <a:ext uri="{FF2B5EF4-FFF2-40B4-BE49-F238E27FC236}">
                <a16:creationId xmlns:a16="http://schemas.microsoft.com/office/drawing/2014/main" id="{144692F9-16FB-4B9E-A735-6C4E6DE90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9880" y="6331400"/>
            <a:ext cx="2743200" cy="365125"/>
          </a:xfrm>
        </p:spPr>
        <p:txBody>
          <a:bodyPr/>
          <a:lstStyle/>
          <a:p>
            <a:fld id="{ACCB888F-5DDB-46B3-AB6D-8760CE8177E6}" type="slidenum">
              <a:rPr lang="ru-RU" sz="18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31</a:t>
            </a:fld>
            <a:endParaRPr lang="ru-RU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9" name="Рисунок 68" descr="Высокое напряжение">
            <a:extLst>
              <a:ext uri="{FF2B5EF4-FFF2-40B4-BE49-F238E27FC236}">
                <a16:creationId xmlns:a16="http://schemas.microsoft.com/office/drawing/2014/main" id="{9766A3FD-2A3D-4E11-B7A1-47D13793A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030" y="1444903"/>
            <a:ext cx="637226" cy="637226"/>
          </a:xfrm>
          <a:prstGeom prst="rect">
            <a:avLst/>
          </a:prstGeom>
        </p:spPr>
      </p:pic>
      <p:sp>
        <p:nvSpPr>
          <p:cNvPr id="52" name="Блок-схема: процесс 51">
            <a:extLst>
              <a:ext uri="{FF2B5EF4-FFF2-40B4-BE49-F238E27FC236}">
                <a16:creationId xmlns:a16="http://schemas.microsoft.com/office/drawing/2014/main" id="{E759C4E2-704C-4509-A792-50B9DB60E605}"/>
              </a:ext>
            </a:extLst>
          </p:cNvPr>
          <p:cNvSpPr/>
          <p:nvPr/>
        </p:nvSpPr>
        <p:spPr>
          <a:xfrm>
            <a:off x="0" y="9629"/>
            <a:ext cx="12192000" cy="564973"/>
          </a:xfrm>
          <a:prstGeom prst="flowChartProcess">
            <a:avLst/>
          </a:prstGeom>
          <a:solidFill>
            <a:schemeClr val="accent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Helvetica" panose="020B0604020202020204" pitchFamily="34" charset="0"/>
                <a:cs typeface="Helvetica" panose="020B0604020202020204" pitchFamily="34" charset="0"/>
              </a:rPr>
              <a:t>Карта заинтересованных сторон</a:t>
            </a:r>
            <a:endParaRPr lang="ru-RU" sz="25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4568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4FC5EEFD-C71B-4867-B793-EF7ABD2D36AC}"/>
              </a:ext>
            </a:extLst>
          </p:cNvPr>
          <p:cNvSpPr/>
          <p:nvPr/>
        </p:nvSpPr>
        <p:spPr>
          <a:xfrm>
            <a:off x="1514953" y="766932"/>
            <a:ext cx="2834182" cy="45587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ФЕДЕРАЛЬНАЯ ВЛАСТЬ 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F18886B7-C4BB-4781-94FC-3FA9E5679CD4}"/>
              </a:ext>
            </a:extLst>
          </p:cNvPr>
          <p:cNvSpPr/>
          <p:nvPr/>
        </p:nvSpPr>
        <p:spPr>
          <a:xfrm>
            <a:off x="1514951" y="2048134"/>
            <a:ext cx="2834184" cy="94604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РЕГИОНАЛЬНАЯ </a:t>
            </a:r>
          </a:p>
          <a:p>
            <a:pPr algn="ctr"/>
            <a:r>
              <a:rPr lang="ru-RU" b="1" dirty="0"/>
              <a:t>ВЛАСТЬ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A412F62-0500-4468-B070-D72CD2516499}"/>
              </a:ext>
            </a:extLst>
          </p:cNvPr>
          <p:cNvSpPr/>
          <p:nvPr/>
        </p:nvSpPr>
        <p:spPr>
          <a:xfrm>
            <a:off x="1514951" y="3187537"/>
            <a:ext cx="2834184" cy="60080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ОРГАНЫ МЕСТНОГО САМОУПРАВЛЕНИЯ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5DBAD01-7480-4F38-AC63-580D17793BD7}"/>
              </a:ext>
            </a:extLst>
          </p:cNvPr>
          <p:cNvSpPr/>
          <p:nvPr/>
        </p:nvSpPr>
        <p:spPr>
          <a:xfrm>
            <a:off x="1514951" y="4803236"/>
            <a:ext cx="2834184" cy="60080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/>
              <a:t>ИНВЕСТОР</a:t>
            </a:r>
            <a:r>
              <a:rPr lang="ru-RU" sz="1900" dirty="0"/>
              <a:t>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76E237B-B1F2-4ED9-AF9F-9A84EAB3AD65}"/>
              </a:ext>
            </a:extLst>
          </p:cNvPr>
          <p:cNvSpPr/>
          <p:nvPr/>
        </p:nvSpPr>
        <p:spPr>
          <a:xfrm>
            <a:off x="5227984" y="766932"/>
            <a:ext cx="6206899" cy="45587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СНИЖЕНИЕ МОНОЗАВИСИМОСТИ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5CF228E-305A-4DF5-BAB0-BEC503BC6C93}"/>
              </a:ext>
            </a:extLst>
          </p:cNvPr>
          <p:cNvSpPr/>
          <p:nvPr/>
        </p:nvSpPr>
        <p:spPr>
          <a:xfrm>
            <a:off x="5239002" y="2048134"/>
            <a:ext cx="6195881" cy="94604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Увеличение уровня самообеспеченности региона молочной продукцией на 30 %, овощами на 24 % пополнение бюджета (ЕСХН, НДФЛ), перераспределение дотаций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F66F347-BF73-49C2-95FC-BC3712CE72C8}"/>
              </a:ext>
            </a:extLst>
          </p:cNvPr>
          <p:cNvSpPr/>
          <p:nvPr/>
        </p:nvSpPr>
        <p:spPr>
          <a:xfrm>
            <a:off x="5227983" y="3187537"/>
            <a:ext cx="6206900" cy="60080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/>
          </a:p>
          <a:p>
            <a:pPr algn="ctr"/>
            <a:r>
              <a:rPr lang="ru-RU" b="1" dirty="0"/>
              <a:t>Рост поступлений в </a:t>
            </a:r>
            <a:r>
              <a:rPr lang="ru-RU" b="1" dirty="0" err="1"/>
              <a:t>бюдже</a:t>
            </a:r>
            <a:r>
              <a:rPr lang="ru-RU" b="1" dirty="0"/>
              <a:t> (ЕСХН, НДФЛ), развитие поселения, замещение дотаций доп. доходами </a:t>
            </a:r>
          </a:p>
          <a:p>
            <a:pPr algn="ctr"/>
            <a:endParaRPr lang="ru-RU" sz="1900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1C79693-C287-41F5-A0BC-0EB3B72F21DE}"/>
              </a:ext>
            </a:extLst>
          </p:cNvPr>
          <p:cNvSpPr/>
          <p:nvPr/>
        </p:nvSpPr>
        <p:spPr>
          <a:xfrm>
            <a:off x="5227983" y="4760790"/>
            <a:ext cx="6206900" cy="62425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/>
              <a:t>СКОРОСТЬ ОБОРАЧИВАЕМОСТИ КАПИТАЛА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F8DC1E88-CD45-4B48-A9EB-422BA3851634}"/>
              </a:ext>
            </a:extLst>
          </p:cNvPr>
          <p:cNvSpPr/>
          <p:nvPr/>
        </p:nvSpPr>
        <p:spPr>
          <a:xfrm>
            <a:off x="1514952" y="1360186"/>
            <a:ext cx="2834183" cy="56303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ФОНД РАЗВИТИЯ МОНОГОРОДОВ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6CA9B62-8C5D-4ACC-8996-CE4EDC75EB99}"/>
              </a:ext>
            </a:extLst>
          </p:cNvPr>
          <p:cNvSpPr/>
          <p:nvPr/>
        </p:nvSpPr>
        <p:spPr>
          <a:xfrm>
            <a:off x="5227984" y="1385035"/>
            <a:ext cx="6206899" cy="56303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/>
              <a:t>ДИВЕРСИФИКАЦИЯ ЭКОНОМИКИ ПОСЕЛЕНИЯ </a:t>
            </a:r>
          </a:p>
          <a:p>
            <a:pPr algn="ctr"/>
            <a:r>
              <a:rPr lang="ru-RU" sz="1900" b="1" dirty="0"/>
              <a:t>И НОВЫЕ РАБОЧИЕ МЕСТА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FA99FD-857C-4FD6-AFC2-39ED95BB8A39}"/>
              </a:ext>
            </a:extLst>
          </p:cNvPr>
          <p:cNvSpPr txBox="1"/>
          <p:nvPr/>
        </p:nvSpPr>
        <p:spPr>
          <a:xfrm rot="16200000">
            <a:off x="-1989455" y="3129752"/>
            <a:ext cx="469712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dirty="0">
                <a:solidFill>
                  <a:schemeClr val="accent5">
                    <a:lumMod val="75000"/>
                  </a:schemeClr>
                </a:solidFill>
              </a:rPr>
              <a:t>Агропромышленный парк 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DF3FB3C9-8192-419A-8A20-881D4D29C563}"/>
              </a:ext>
            </a:extLst>
          </p:cNvPr>
          <p:cNvCxnSpPr/>
          <p:nvPr/>
        </p:nvCxnSpPr>
        <p:spPr>
          <a:xfrm>
            <a:off x="636104" y="198783"/>
            <a:ext cx="0" cy="6415937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50EED607-09D1-4B13-B5DF-C03AB1F1B158}"/>
              </a:ext>
            </a:extLst>
          </p:cNvPr>
          <p:cNvSpPr/>
          <p:nvPr/>
        </p:nvSpPr>
        <p:spPr>
          <a:xfrm>
            <a:off x="1514951" y="3981705"/>
            <a:ext cx="2834184" cy="60080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/>
              <a:t>ИНИЦИАТОР проекта</a:t>
            </a:r>
            <a:r>
              <a:rPr lang="ru-RU" sz="1900" dirty="0"/>
              <a:t>  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B46B231C-8E4F-48B3-BADE-AD01502F93EC}"/>
              </a:ext>
            </a:extLst>
          </p:cNvPr>
          <p:cNvSpPr/>
          <p:nvPr/>
        </p:nvSpPr>
        <p:spPr>
          <a:xfrm>
            <a:off x="5239002" y="3962440"/>
            <a:ext cx="6206899" cy="62425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/>
              <a:t>ПОЛОЖИТЕЛЬНАЯ РЕПУТАЦИЯ, ИМИДЖ</a:t>
            </a:r>
          </a:p>
          <a:p>
            <a:pPr algn="ctr"/>
            <a:r>
              <a:rPr lang="ru-RU" sz="1900" b="1" dirty="0"/>
              <a:t>ПОЛУЧЕНИЕ ПРИБЫЛИ ОТ РЕАЛИЗАЦИИ ПРОЕКТА 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E19AB241-C3DC-4FDD-9F15-758629396537}"/>
              </a:ext>
            </a:extLst>
          </p:cNvPr>
          <p:cNvSpPr/>
          <p:nvPr/>
        </p:nvSpPr>
        <p:spPr>
          <a:xfrm>
            <a:off x="1514951" y="5613045"/>
            <a:ext cx="2834184" cy="60080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/>
              <a:t>ПОДРЯДНЫЕ ОРГАНИЗАЦИИ 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5A7AA2D7-EFEF-4AED-A185-5B22F8FBF8FC}"/>
              </a:ext>
            </a:extLst>
          </p:cNvPr>
          <p:cNvSpPr/>
          <p:nvPr/>
        </p:nvSpPr>
        <p:spPr>
          <a:xfrm>
            <a:off x="5227983" y="5613045"/>
            <a:ext cx="6206900" cy="62425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ПОЛУЧЕНИЕ ЗАКАЗА И ПОЛУЧЕНИЕ ПРИБЫЛИ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43A484-03D0-473F-B17B-2B0285BA8114}"/>
              </a:ext>
            </a:extLst>
          </p:cNvPr>
          <p:cNvSpPr txBox="1"/>
          <p:nvPr/>
        </p:nvSpPr>
        <p:spPr>
          <a:xfrm>
            <a:off x="2658301" y="80938"/>
            <a:ext cx="761246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>
                <a:solidFill>
                  <a:schemeClr val="accent5">
                    <a:lumMod val="75000"/>
                  </a:schemeClr>
                </a:solidFill>
              </a:rPr>
              <a:t>КЛЮЧЕВЫЕ ЗАИНТЕРЕСОВАННЫЕ СТОРОНЫ</a:t>
            </a:r>
            <a:r>
              <a:rPr lang="en-US" sz="25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ru-RU" sz="2500" b="1" dirty="0">
                <a:solidFill>
                  <a:schemeClr val="accent5">
                    <a:lumMod val="75000"/>
                  </a:schemeClr>
                </a:solidFill>
              </a:rPr>
              <a:t>ПРОЕКТА</a:t>
            </a:r>
          </a:p>
        </p:txBody>
      </p:sp>
      <p:sp>
        <p:nvSpPr>
          <p:cNvPr id="19" name="Номер слайда 4">
            <a:extLst>
              <a:ext uri="{FF2B5EF4-FFF2-40B4-BE49-F238E27FC236}">
                <a16:creationId xmlns:a16="http://schemas.microsoft.com/office/drawing/2014/main" id="{C2351F7C-B051-4A15-B512-3C42EA883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345412"/>
            <a:ext cx="2743200" cy="365125"/>
          </a:xfrm>
        </p:spPr>
        <p:txBody>
          <a:bodyPr/>
          <a:lstStyle/>
          <a:p>
            <a:fld id="{ACCB888F-5DDB-46B3-AB6D-8760CE8177E6}" type="slidenum">
              <a:rPr lang="ru-RU" sz="18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32</a:t>
            </a:fld>
            <a:endParaRPr lang="ru-RU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37C8A427-61F3-400A-A91E-7EF2B6F3C1D9}"/>
              </a:ext>
            </a:extLst>
          </p:cNvPr>
          <p:cNvCxnSpPr/>
          <p:nvPr/>
        </p:nvCxnSpPr>
        <p:spPr>
          <a:xfrm>
            <a:off x="477520" y="600936"/>
            <a:ext cx="1103376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FFC2EFD9-84A5-4527-B065-7A19351B3C0F}"/>
              </a:ext>
            </a:extLst>
          </p:cNvPr>
          <p:cNvCxnSpPr>
            <a:stCxn id="4" idx="3"/>
            <a:endCxn id="13" idx="1"/>
          </p:cNvCxnSpPr>
          <p:nvPr/>
        </p:nvCxnSpPr>
        <p:spPr>
          <a:xfrm>
            <a:off x="4349135" y="994871"/>
            <a:ext cx="878849" cy="0"/>
          </a:xfrm>
          <a:prstGeom prst="straightConnector1">
            <a:avLst/>
          </a:prstGeom>
          <a:ln w="127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408659DD-266D-4FB0-BA09-6F987B7ABFDF}"/>
              </a:ext>
            </a:extLst>
          </p:cNvPr>
          <p:cNvCxnSpPr/>
          <p:nvPr/>
        </p:nvCxnSpPr>
        <p:spPr>
          <a:xfrm>
            <a:off x="4349134" y="1655271"/>
            <a:ext cx="878849" cy="0"/>
          </a:xfrm>
          <a:prstGeom prst="straightConnector1">
            <a:avLst/>
          </a:prstGeom>
          <a:ln w="127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723824AD-05BD-48D9-A28E-BC09F5D3CD73}"/>
              </a:ext>
            </a:extLst>
          </p:cNvPr>
          <p:cNvCxnSpPr/>
          <p:nvPr/>
        </p:nvCxnSpPr>
        <p:spPr>
          <a:xfrm>
            <a:off x="4349134" y="2529031"/>
            <a:ext cx="878849" cy="0"/>
          </a:xfrm>
          <a:prstGeom prst="straightConnector1">
            <a:avLst/>
          </a:prstGeom>
          <a:ln w="127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D7F108CD-9279-4A41-BDFA-B80246D9FF2F}"/>
              </a:ext>
            </a:extLst>
          </p:cNvPr>
          <p:cNvCxnSpPr/>
          <p:nvPr/>
        </p:nvCxnSpPr>
        <p:spPr>
          <a:xfrm>
            <a:off x="4360153" y="3494231"/>
            <a:ext cx="878849" cy="0"/>
          </a:xfrm>
          <a:prstGeom prst="straightConnector1">
            <a:avLst/>
          </a:prstGeom>
          <a:ln w="127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5A39DA89-381E-4F42-A0EE-08FA21F865E5}"/>
              </a:ext>
            </a:extLst>
          </p:cNvPr>
          <p:cNvCxnSpPr/>
          <p:nvPr/>
        </p:nvCxnSpPr>
        <p:spPr>
          <a:xfrm>
            <a:off x="4360153" y="4296871"/>
            <a:ext cx="878849" cy="0"/>
          </a:xfrm>
          <a:prstGeom prst="straightConnector1">
            <a:avLst/>
          </a:prstGeom>
          <a:ln w="127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67676F76-F240-4C1C-A680-AA8A4A062715}"/>
              </a:ext>
            </a:extLst>
          </p:cNvPr>
          <p:cNvCxnSpPr/>
          <p:nvPr/>
        </p:nvCxnSpPr>
        <p:spPr>
          <a:xfrm>
            <a:off x="4360153" y="5089351"/>
            <a:ext cx="878849" cy="0"/>
          </a:xfrm>
          <a:prstGeom prst="straightConnector1">
            <a:avLst/>
          </a:prstGeom>
          <a:ln w="127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265C60DD-263F-4EB8-9CEA-9F34F1874FFC}"/>
              </a:ext>
            </a:extLst>
          </p:cNvPr>
          <p:cNvCxnSpPr/>
          <p:nvPr/>
        </p:nvCxnSpPr>
        <p:spPr>
          <a:xfrm>
            <a:off x="4360153" y="5902151"/>
            <a:ext cx="878849" cy="0"/>
          </a:xfrm>
          <a:prstGeom prst="straightConnector1">
            <a:avLst/>
          </a:prstGeom>
          <a:ln w="1270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9031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3614B954-E1DF-4612-BBBC-4684990FB119}"/>
              </a:ext>
            </a:extLst>
          </p:cNvPr>
          <p:cNvSpPr/>
          <p:nvPr/>
        </p:nvSpPr>
        <p:spPr>
          <a:xfrm>
            <a:off x="1477617" y="3565578"/>
            <a:ext cx="2766136" cy="927652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/>
              <a:t>ЖИТЕЛИ </a:t>
            </a:r>
          </a:p>
          <a:p>
            <a:pPr algn="ctr"/>
            <a:r>
              <a:rPr lang="ru-RU" sz="1900" b="1" dirty="0"/>
              <a:t>БЛИЗЛЕЖАЩИХ ДОМОВ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CD1961D-69D2-4425-8EDE-CBEA0C3EEA26}"/>
              </a:ext>
            </a:extLst>
          </p:cNvPr>
          <p:cNvSpPr/>
          <p:nvPr/>
        </p:nvSpPr>
        <p:spPr>
          <a:xfrm>
            <a:off x="5098405" y="3590861"/>
            <a:ext cx="6426015" cy="87708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/>
              <a:t>УХУДШЕНИЕ ЭКОЛОГИИ И ОКРУЖАЮЩЕЙ СРЕДЫ 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40D55CC-463A-4343-914B-89823C736671}"/>
              </a:ext>
            </a:extLst>
          </p:cNvPr>
          <p:cNvSpPr/>
          <p:nvPr/>
        </p:nvSpPr>
        <p:spPr>
          <a:xfrm>
            <a:off x="1454426" y="4624046"/>
            <a:ext cx="2789327" cy="927652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/>
              <a:t>МОЛОКОЗАВОДЫ </a:t>
            </a:r>
          </a:p>
          <a:p>
            <a:pPr algn="ctr"/>
            <a:r>
              <a:rPr lang="ru-RU" sz="1900" b="1" dirty="0"/>
              <a:t>РЕГИОНА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89C69D2-8F86-4FB6-9E9D-F27E9F945E4B}"/>
              </a:ext>
            </a:extLst>
          </p:cNvPr>
          <p:cNvSpPr/>
          <p:nvPr/>
        </p:nvSpPr>
        <p:spPr>
          <a:xfrm>
            <a:off x="5085264" y="4650046"/>
            <a:ext cx="6426015" cy="88859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/>
              <a:t>ПОЯВЛЕНИЕ КРУПНОГО КОНКУРЕНТА 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44141266-A68C-4031-93E5-ACC049B12046}"/>
              </a:ext>
            </a:extLst>
          </p:cNvPr>
          <p:cNvSpPr/>
          <p:nvPr/>
        </p:nvSpPr>
        <p:spPr>
          <a:xfrm>
            <a:off x="1477617" y="5630502"/>
            <a:ext cx="2792420" cy="927652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/>
              <a:t>АРЕНДАТОРЫ С/Х ЗЕМЕЛЬ поселения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31552BC-DC12-4924-A7AE-1E097B13B7E1}"/>
              </a:ext>
            </a:extLst>
          </p:cNvPr>
          <p:cNvSpPr/>
          <p:nvPr/>
        </p:nvSpPr>
        <p:spPr>
          <a:xfrm>
            <a:off x="5098404" y="5674694"/>
            <a:ext cx="6426015" cy="83926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/>
              <a:t>ПРЕКРАЩЕНИЕ АРЕНДЫ И ИЗЪЯТИЕ ЗЕМЕЛЬНОГО УЧАСТКА 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B5C44E30-2BAE-43F6-95CA-1FD9229BA6ED}"/>
              </a:ext>
            </a:extLst>
          </p:cNvPr>
          <p:cNvSpPr/>
          <p:nvPr/>
        </p:nvSpPr>
        <p:spPr>
          <a:xfrm>
            <a:off x="1503901" y="763691"/>
            <a:ext cx="2766136" cy="600807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/>
              <a:t>БАНКИ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EA18A68-ADE0-47CF-AC9D-E9B8DA3FEEE1}"/>
              </a:ext>
            </a:extLst>
          </p:cNvPr>
          <p:cNvSpPr/>
          <p:nvPr/>
        </p:nvSpPr>
        <p:spPr>
          <a:xfrm>
            <a:off x="5085264" y="753150"/>
            <a:ext cx="6426015" cy="62981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/>
              <a:t>ДОПОЛНИТЕЛЬНЫЕ ВОЗМОЖНОСТИ КРЕДИТОВАНИЯ БИЗНЕСА И НАСЕЛЕНИЯ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9C94155D-DA20-4236-BBED-6CB523EC0647}"/>
              </a:ext>
            </a:extLst>
          </p:cNvPr>
          <p:cNvSpPr/>
          <p:nvPr/>
        </p:nvSpPr>
        <p:spPr>
          <a:xfrm>
            <a:off x="1477617" y="1547258"/>
            <a:ext cx="2766136" cy="600807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/>
              <a:t>ФЕРМЕРЫ района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4D227E9-4CB7-48BD-ADE2-CCA0F2A5773D}"/>
              </a:ext>
            </a:extLst>
          </p:cNvPr>
          <p:cNvSpPr/>
          <p:nvPr/>
        </p:nvSpPr>
        <p:spPr>
          <a:xfrm>
            <a:off x="5085264" y="1535534"/>
            <a:ext cx="6426015" cy="61253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/>
              <a:t>РЫНОК СБЫТА СЫРОГО МОЛОКА, С/Х ПРОДУКЦИИ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6947AD-B3D6-4DBA-A70E-D26842DE99E8}"/>
              </a:ext>
            </a:extLst>
          </p:cNvPr>
          <p:cNvSpPr txBox="1"/>
          <p:nvPr/>
        </p:nvSpPr>
        <p:spPr>
          <a:xfrm>
            <a:off x="4270037" y="100301"/>
            <a:ext cx="403745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500" b="1" dirty="0">
                <a:solidFill>
                  <a:schemeClr val="accent5">
                    <a:lumMod val="75000"/>
                  </a:schemeClr>
                </a:solidFill>
              </a:rPr>
              <a:t>ЗАИНТЕРЕСОВАННЫЕ ЛИЦА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511C6E9D-3254-4030-AA69-6395974CEAE8}"/>
              </a:ext>
            </a:extLst>
          </p:cNvPr>
          <p:cNvSpPr/>
          <p:nvPr/>
        </p:nvSpPr>
        <p:spPr>
          <a:xfrm>
            <a:off x="1477617" y="2299515"/>
            <a:ext cx="2766136" cy="600807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/>
              <a:t>ЭНЕРГОСНАБЖАЮЩИЕ ОРГАНИЗАЦИИ региона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C8D91DF-F945-493A-AC14-45ABE75B520A}"/>
              </a:ext>
            </a:extLst>
          </p:cNvPr>
          <p:cNvSpPr/>
          <p:nvPr/>
        </p:nvSpPr>
        <p:spPr>
          <a:xfrm>
            <a:off x="5085264" y="2299623"/>
            <a:ext cx="6426015" cy="60069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/>
              <a:t>РАСШИРЕНИЕ РЫНКА СБЫТА ЭНЕРГИИ 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AD3274F1-7822-4DD7-A45D-464D51BA672C}"/>
              </a:ext>
            </a:extLst>
          </p:cNvPr>
          <p:cNvCxnSpPr/>
          <p:nvPr/>
        </p:nvCxnSpPr>
        <p:spPr>
          <a:xfrm>
            <a:off x="636104" y="198783"/>
            <a:ext cx="0" cy="6415937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B2C43DE4-F1E4-472E-9C91-CAF8695EF285}"/>
              </a:ext>
            </a:extLst>
          </p:cNvPr>
          <p:cNvCxnSpPr/>
          <p:nvPr/>
        </p:nvCxnSpPr>
        <p:spPr>
          <a:xfrm>
            <a:off x="477520" y="600936"/>
            <a:ext cx="1103376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Номер слайда 4">
            <a:extLst>
              <a:ext uri="{FF2B5EF4-FFF2-40B4-BE49-F238E27FC236}">
                <a16:creationId xmlns:a16="http://schemas.microsoft.com/office/drawing/2014/main" id="{E90D0D10-29A2-453E-8F76-CD7C698CC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9880" y="6331400"/>
            <a:ext cx="2743200" cy="365125"/>
          </a:xfrm>
        </p:spPr>
        <p:txBody>
          <a:bodyPr/>
          <a:lstStyle/>
          <a:p>
            <a:fld id="{ACCB888F-5DDB-46B3-AB6D-8760CE8177E6}" type="slidenum">
              <a:rPr lang="ru-RU" sz="18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33</a:t>
            </a:fld>
            <a:endParaRPr lang="ru-RU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09D90F-921B-4F21-AF75-4CB6C928C8B2}"/>
              </a:ext>
            </a:extLst>
          </p:cNvPr>
          <p:cNvSpPr txBox="1"/>
          <p:nvPr/>
        </p:nvSpPr>
        <p:spPr>
          <a:xfrm rot="16200000">
            <a:off x="-1989455" y="3129752"/>
            <a:ext cx="469712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dirty="0">
                <a:solidFill>
                  <a:schemeClr val="accent5">
                    <a:lumMod val="75000"/>
                  </a:schemeClr>
                </a:solidFill>
              </a:rPr>
              <a:t>Агропромышленный парк </a:t>
            </a: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89CE1165-06CE-42B1-95B9-4675EB9B49A3}"/>
              </a:ext>
            </a:extLst>
          </p:cNvPr>
          <p:cNvCxnSpPr>
            <a:stCxn id="14" idx="3"/>
            <a:endCxn id="15" idx="1"/>
          </p:cNvCxnSpPr>
          <p:nvPr/>
        </p:nvCxnSpPr>
        <p:spPr>
          <a:xfrm>
            <a:off x="4270037" y="1064095"/>
            <a:ext cx="815227" cy="39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74165D02-24A1-4DBB-9A2F-ABC71C294AE0}"/>
              </a:ext>
            </a:extLst>
          </p:cNvPr>
          <p:cNvCxnSpPr>
            <a:stCxn id="16" idx="3"/>
            <a:endCxn id="17" idx="1"/>
          </p:cNvCxnSpPr>
          <p:nvPr/>
        </p:nvCxnSpPr>
        <p:spPr>
          <a:xfrm flipV="1">
            <a:off x="4243753" y="1841800"/>
            <a:ext cx="841511" cy="5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DF921B48-C203-4367-BF16-B40D1C12C444}"/>
              </a:ext>
            </a:extLst>
          </p:cNvPr>
          <p:cNvCxnSpPr>
            <a:stCxn id="20" idx="3"/>
            <a:endCxn id="21" idx="1"/>
          </p:cNvCxnSpPr>
          <p:nvPr/>
        </p:nvCxnSpPr>
        <p:spPr>
          <a:xfrm>
            <a:off x="4243753" y="2599919"/>
            <a:ext cx="841511" cy="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7B9020F1-C5E5-4740-9733-CB7BC2482421}"/>
              </a:ext>
            </a:extLst>
          </p:cNvPr>
          <p:cNvSpPr/>
          <p:nvPr/>
        </p:nvSpPr>
        <p:spPr>
          <a:xfrm>
            <a:off x="4181126" y="3020223"/>
            <a:ext cx="439652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b="1" dirty="0">
                <a:solidFill>
                  <a:schemeClr val="accent5">
                    <a:lumMod val="75000"/>
                  </a:schemeClr>
                </a:solidFill>
              </a:rPr>
              <a:t>НЕЗАИНТЕРЕСОВАННЫЕ ЛИЦА</a:t>
            </a:r>
          </a:p>
        </p:txBody>
      </p: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4950BBD4-B9A8-4744-BE04-13CB6FA211AA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>
            <a:off x="4243753" y="4029404"/>
            <a:ext cx="8546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C3B0534E-5568-4D11-A715-8A3B71340F12}"/>
              </a:ext>
            </a:extLst>
          </p:cNvPr>
          <p:cNvCxnSpPr/>
          <p:nvPr/>
        </p:nvCxnSpPr>
        <p:spPr>
          <a:xfrm>
            <a:off x="4243752" y="5094290"/>
            <a:ext cx="841511" cy="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A0A0891D-0969-4D0F-A925-0E8FB0381C33}"/>
              </a:ext>
            </a:extLst>
          </p:cNvPr>
          <p:cNvCxnSpPr>
            <a:cxnSpLocks/>
            <a:stCxn id="12" idx="3"/>
            <a:endCxn id="13" idx="1"/>
          </p:cNvCxnSpPr>
          <p:nvPr/>
        </p:nvCxnSpPr>
        <p:spPr>
          <a:xfrm>
            <a:off x="4270037" y="6094328"/>
            <a:ext cx="82836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6255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>
            <a:off x="-2489955" y="3720006"/>
            <a:ext cx="2010348" cy="4236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75000"/>
              </a:sysClr>
            </a:solidFill>
            <a:prstDash val="dash"/>
          </a:ln>
          <a:effectLst/>
        </p:spPr>
      </p:cxn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337850"/>
              </p:ext>
            </p:extLst>
          </p:nvPr>
        </p:nvGraphicFramePr>
        <p:xfrm>
          <a:off x="1685225" y="1469669"/>
          <a:ext cx="8571912" cy="37001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3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13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769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38641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Вероятность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Слабое влияние</a:t>
                      </a:r>
                      <a:r>
                        <a:rPr lang="ru-RU" baseline="0" dirty="0"/>
                        <a:t> на проект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Сильное влияние</a:t>
                      </a:r>
                      <a:r>
                        <a:rPr lang="ru-RU" baseline="0" dirty="0"/>
                        <a:t> на проект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Критическое влияние на проект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384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Скорее всего произойдет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384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Может произойти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  <a:p>
                      <a:pPr algn="ctr"/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384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Скорее всего не произойдет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DFB7431-118B-4853-A71A-5174B88CE826}"/>
              </a:ext>
            </a:extLst>
          </p:cNvPr>
          <p:cNvSpPr txBox="1"/>
          <p:nvPr/>
        </p:nvSpPr>
        <p:spPr>
          <a:xfrm>
            <a:off x="2986307" y="284361"/>
            <a:ext cx="551817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500" dirty="0">
                <a:solidFill>
                  <a:srgbClr val="C00000"/>
                </a:solidFill>
              </a:rPr>
              <a:t>КАРТА РИСКОВ КЛЮЧЕВОГО ПРОЕКТА  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1E0EB6E6-9910-4C7F-831F-88B85A0F125A}"/>
              </a:ext>
            </a:extLst>
          </p:cNvPr>
          <p:cNvCxnSpPr/>
          <p:nvPr/>
        </p:nvCxnSpPr>
        <p:spPr>
          <a:xfrm flipV="1">
            <a:off x="272687" y="744613"/>
            <a:ext cx="11526715" cy="3667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134FA22-BA3C-4DD3-9F1C-FA7B5B88A0E4}"/>
              </a:ext>
            </a:extLst>
          </p:cNvPr>
          <p:cNvSpPr/>
          <p:nvPr/>
        </p:nvSpPr>
        <p:spPr>
          <a:xfrm>
            <a:off x="7786822" y="3519526"/>
            <a:ext cx="490840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①</a:t>
            </a:r>
          </a:p>
        </p:txBody>
      </p:sp>
      <p:sp>
        <p:nvSpPr>
          <p:cNvPr id="12" name="Номер слайда 4">
            <a:extLst>
              <a:ext uri="{FF2B5EF4-FFF2-40B4-BE49-F238E27FC236}">
                <a16:creationId xmlns:a16="http://schemas.microsoft.com/office/drawing/2014/main" id="{8C823522-6D69-4171-8DE5-03A5C84B4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9880" y="6331400"/>
            <a:ext cx="2743200" cy="365125"/>
          </a:xfrm>
        </p:spPr>
        <p:txBody>
          <a:bodyPr/>
          <a:lstStyle/>
          <a:p>
            <a:fld id="{ACCB888F-5DDB-46B3-AB6D-8760CE8177E6}" type="slidenum">
              <a:rPr lang="ru-RU" sz="18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34</a:t>
            </a:fld>
            <a:endParaRPr lang="ru-RU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890AD8-6C91-4B86-BADC-0DDDBDF2AFCC}"/>
              </a:ext>
            </a:extLst>
          </p:cNvPr>
          <p:cNvSpPr txBox="1"/>
          <p:nvPr/>
        </p:nvSpPr>
        <p:spPr>
          <a:xfrm>
            <a:off x="6165332" y="4489842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⑩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F62CDD-8ADA-4093-8650-C98975EF4D5A}"/>
              </a:ext>
            </a:extLst>
          </p:cNvPr>
          <p:cNvSpPr txBox="1"/>
          <p:nvPr/>
        </p:nvSpPr>
        <p:spPr>
          <a:xfrm>
            <a:off x="7786822" y="4537710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②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44912B-A361-42DC-B610-D18552D48229}"/>
              </a:ext>
            </a:extLst>
          </p:cNvPr>
          <p:cNvSpPr txBox="1"/>
          <p:nvPr/>
        </p:nvSpPr>
        <p:spPr>
          <a:xfrm>
            <a:off x="6208530" y="3564374"/>
            <a:ext cx="470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⑤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A69B227-369B-4B11-8B1A-2D18FDD47D04}"/>
              </a:ext>
            </a:extLst>
          </p:cNvPr>
          <p:cNvSpPr/>
          <p:nvPr/>
        </p:nvSpPr>
        <p:spPr>
          <a:xfrm>
            <a:off x="3491372" y="4537710"/>
            <a:ext cx="490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④</a:t>
            </a: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39DEF45-2731-49FA-BF88-195B843089D4}"/>
              </a:ext>
            </a:extLst>
          </p:cNvPr>
          <p:cNvSpPr/>
          <p:nvPr/>
        </p:nvSpPr>
        <p:spPr>
          <a:xfrm>
            <a:off x="5832292" y="3564374"/>
            <a:ext cx="490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④</a:t>
            </a:r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B680C3D-EBAA-4B72-BE34-EB75298B3BCA}"/>
              </a:ext>
            </a:extLst>
          </p:cNvPr>
          <p:cNvSpPr/>
          <p:nvPr/>
        </p:nvSpPr>
        <p:spPr>
          <a:xfrm>
            <a:off x="3491372" y="3564374"/>
            <a:ext cx="490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⑥</a:t>
            </a:r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EA88E00-47B7-4969-BBD6-86F73572D5CB}"/>
              </a:ext>
            </a:extLst>
          </p:cNvPr>
          <p:cNvSpPr/>
          <p:nvPr/>
        </p:nvSpPr>
        <p:spPr>
          <a:xfrm>
            <a:off x="6564137" y="3564374"/>
            <a:ext cx="490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⑦</a:t>
            </a:r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6B01D50-4F07-4B01-B250-42F6BF97103D}"/>
              </a:ext>
            </a:extLst>
          </p:cNvPr>
          <p:cNvSpPr/>
          <p:nvPr/>
        </p:nvSpPr>
        <p:spPr>
          <a:xfrm>
            <a:off x="3884132" y="3564374"/>
            <a:ext cx="490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⑧</a:t>
            </a:r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4FEAA7A-B446-4F63-BF03-EB19E9F9D83C}"/>
              </a:ext>
            </a:extLst>
          </p:cNvPr>
          <p:cNvSpPr/>
          <p:nvPr/>
        </p:nvSpPr>
        <p:spPr>
          <a:xfrm>
            <a:off x="5832292" y="4489842"/>
            <a:ext cx="490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⑨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07517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C380F77D-BB38-4E1D-A53D-39EFF3FDA9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4083082"/>
              </p:ext>
            </p:extLst>
          </p:nvPr>
        </p:nvGraphicFramePr>
        <p:xfrm>
          <a:off x="272687" y="888342"/>
          <a:ext cx="11660233" cy="57845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479">
                  <a:extLst>
                    <a:ext uri="{9D8B030D-6E8A-4147-A177-3AD203B41FA5}">
                      <a16:colId xmlns:a16="http://schemas.microsoft.com/office/drawing/2014/main" val="2019256695"/>
                    </a:ext>
                  </a:extLst>
                </a:gridCol>
                <a:gridCol w="3029557">
                  <a:extLst>
                    <a:ext uri="{9D8B030D-6E8A-4147-A177-3AD203B41FA5}">
                      <a16:colId xmlns:a16="http://schemas.microsoft.com/office/drawing/2014/main" val="140482239"/>
                    </a:ext>
                  </a:extLst>
                </a:gridCol>
                <a:gridCol w="1578797">
                  <a:extLst>
                    <a:ext uri="{9D8B030D-6E8A-4147-A177-3AD203B41FA5}">
                      <a16:colId xmlns:a16="http://schemas.microsoft.com/office/drawing/2014/main" val="2026488646"/>
                    </a:ext>
                  </a:extLst>
                </a:gridCol>
                <a:gridCol w="1908082">
                  <a:extLst>
                    <a:ext uri="{9D8B030D-6E8A-4147-A177-3AD203B41FA5}">
                      <a16:colId xmlns:a16="http://schemas.microsoft.com/office/drawing/2014/main" val="173740787"/>
                    </a:ext>
                  </a:extLst>
                </a:gridCol>
                <a:gridCol w="1901271">
                  <a:extLst>
                    <a:ext uri="{9D8B030D-6E8A-4147-A177-3AD203B41FA5}">
                      <a16:colId xmlns:a16="http://schemas.microsoft.com/office/drawing/2014/main" val="1841810999"/>
                    </a:ext>
                  </a:extLst>
                </a:gridCol>
                <a:gridCol w="2566047">
                  <a:extLst>
                    <a:ext uri="{9D8B030D-6E8A-4147-A177-3AD203B41FA5}">
                      <a16:colId xmlns:a16="http://schemas.microsoft.com/office/drawing/2014/main" val="25681425"/>
                    </a:ext>
                  </a:extLst>
                </a:gridCol>
              </a:tblGrid>
              <a:tr h="1036578">
                <a:tc>
                  <a:txBody>
                    <a:bodyPr/>
                    <a:lstStyle/>
                    <a:p>
                      <a:pPr algn="ctr"/>
                      <a:r>
                        <a:rPr lang="ru-RU" sz="17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№ п/п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Наименование риска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Ожидаемые последствия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Мероприятия по реагированию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Вероятность наступления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Уровень влияния на проект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7894989"/>
                  </a:ext>
                </a:extLst>
              </a:tr>
              <a:tr h="121452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Отказ инициатора проекта от реализации проекта по причине отсутствия средств, в том числе невыполнение обязательств по вложению собственных средств в проект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Выход из проекта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Оказание поддержки в поиске финансирования</a:t>
                      </a:r>
                    </a:p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(ФРП, ФРМ, ФЦП, РЦП)</a:t>
                      </a:r>
                    </a:p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Поиск нового инвестора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Может произойти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Критическое влияние </a:t>
                      </a:r>
                    </a:p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на проект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7453567"/>
                  </a:ext>
                </a:extLst>
              </a:tr>
              <a:tr h="30705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Не получение инициатором проекта земельного участка под строительство объектов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Нереализация</a:t>
                      </a:r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проекта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Признание масштабным проекта на уровне органов исполнительной власти Республики Коми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Скорее всего </a:t>
                      </a:r>
                    </a:p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не произойдет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Критическое влияние </a:t>
                      </a:r>
                    </a:p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на проект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2250793"/>
                  </a:ext>
                </a:extLst>
              </a:tr>
              <a:tr h="69878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Удорожание проекта по причине увеличения затрат на работы по вводу в оборот с/х земель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Удорожание стоимости проекта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Привлечение средств из республиканского бюджета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Может произойти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Сильное влияние на проект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8688669"/>
                  </a:ext>
                </a:extLst>
              </a:tr>
              <a:tr h="39172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Население моногорода против реализации проекта по причине неэкологичности проекта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Задержка сроков начала реализации проекта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Информационно-разъяснительная работа с целевыми группами населения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Скорее всего не произойдет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Слабое влияние на проект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274410"/>
                  </a:ext>
                </a:extLst>
              </a:tr>
              <a:tr h="30705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Удорожание проекта и изменение его финансовых показателей по причине изменения курса валют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Удорожание проекта и изменение его характеристик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Оказание поддержки в поиске финансирования</a:t>
                      </a:r>
                    </a:p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(ФРП, ФРМ, ФЦП, РЦП)</a:t>
                      </a:r>
                    </a:p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Поиск нового инвестора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Может произойти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Сильное влияние на проект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884161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8DCB03E-0CB5-4B3B-BA68-29A3D9E8A36B}"/>
              </a:ext>
            </a:extLst>
          </p:cNvPr>
          <p:cNvSpPr txBox="1"/>
          <p:nvPr/>
        </p:nvSpPr>
        <p:spPr>
          <a:xfrm>
            <a:off x="2654260" y="284361"/>
            <a:ext cx="61822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500" dirty="0">
                <a:solidFill>
                  <a:srgbClr val="C00000"/>
                </a:solidFill>
              </a:rPr>
              <a:t>РЕЕСТР РИСКОВ КЛЮЧЕВОГО ПРОЕКТА (1/2) 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EA23C51F-046F-4AA1-BC8E-CB7382002655}"/>
              </a:ext>
            </a:extLst>
          </p:cNvPr>
          <p:cNvCxnSpPr/>
          <p:nvPr/>
        </p:nvCxnSpPr>
        <p:spPr>
          <a:xfrm flipV="1">
            <a:off x="272687" y="744613"/>
            <a:ext cx="11526715" cy="3667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Номер слайда 4">
            <a:extLst>
              <a:ext uri="{FF2B5EF4-FFF2-40B4-BE49-F238E27FC236}">
                <a16:creationId xmlns:a16="http://schemas.microsoft.com/office/drawing/2014/main" id="{49F324D9-2AE0-49E8-8317-4A888C8C9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9880" y="6331400"/>
            <a:ext cx="2743200" cy="365125"/>
          </a:xfrm>
        </p:spPr>
        <p:txBody>
          <a:bodyPr/>
          <a:lstStyle/>
          <a:p>
            <a:fld id="{ACCB888F-5DDB-46B3-AB6D-8760CE8177E6}" type="slidenum">
              <a:rPr lang="ru-RU" sz="18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35</a:t>
            </a:fld>
            <a:endParaRPr lang="ru-RU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0489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DCB03E-0CB5-4B3B-BA68-29A3D9E8A36B}"/>
              </a:ext>
            </a:extLst>
          </p:cNvPr>
          <p:cNvSpPr txBox="1"/>
          <p:nvPr/>
        </p:nvSpPr>
        <p:spPr>
          <a:xfrm>
            <a:off x="2654260" y="284361"/>
            <a:ext cx="61822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500" dirty="0">
                <a:solidFill>
                  <a:srgbClr val="C00000"/>
                </a:solidFill>
              </a:rPr>
              <a:t>РЕЕСТР РИСКОВ КЛЮЧЕВОГО ПРОЕКТА (2/2) 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EA23C51F-046F-4AA1-BC8E-CB7382002655}"/>
              </a:ext>
            </a:extLst>
          </p:cNvPr>
          <p:cNvCxnSpPr/>
          <p:nvPr/>
        </p:nvCxnSpPr>
        <p:spPr>
          <a:xfrm flipV="1">
            <a:off x="272687" y="744613"/>
            <a:ext cx="11526715" cy="3667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45C50C4D-E98B-47E2-B087-E6E0FF141B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615486"/>
              </p:ext>
            </p:extLst>
          </p:nvPr>
        </p:nvGraphicFramePr>
        <p:xfrm>
          <a:off x="272687" y="888342"/>
          <a:ext cx="11655153" cy="59086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479">
                  <a:extLst>
                    <a:ext uri="{9D8B030D-6E8A-4147-A177-3AD203B41FA5}">
                      <a16:colId xmlns:a16="http://schemas.microsoft.com/office/drawing/2014/main" val="2019256695"/>
                    </a:ext>
                  </a:extLst>
                </a:gridCol>
                <a:gridCol w="3029557">
                  <a:extLst>
                    <a:ext uri="{9D8B030D-6E8A-4147-A177-3AD203B41FA5}">
                      <a16:colId xmlns:a16="http://schemas.microsoft.com/office/drawing/2014/main" val="140482239"/>
                    </a:ext>
                  </a:extLst>
                </a:gridCol>
                <a:gridCol w="1578797">
                  <a:extLst>
                    <a:ext uri="{9D8B030D-6E8A-4147-A177-3AD203B41FA5}">
                      <a16:colId xmlns:a16="http://schemas.microsoft.com/office/drawing/2014/main" val="2026488646"/>
                    </a:ext>
                  </a:extLst>
                </a:gridCol>
                <a:gridCol w="1908082">
                  <a:extLst>
                    <a:ext uri="{9D8B030D-6E8A-4147-A177-3AD203B41FA5}">
                      <a16:colId xmlns:a16="http://schemas.microsoft.com/office/drawing/2014/main" val="173740787"/>
                    </a:ext>
                  </a:extLst>
                </a:gridCol>
                <a:gridCol w="1901271">
                  <a:extLst>
                    <a:ext uri="{9D8B030D-6E8A-4147-A177-3AD203B41FA5}">
                      <a16:colId xmlns:a16="http://schemas.microsoft.com/office/drawing/2014/main" val="1841810999"/>
                    </a:ext>
                  </a:extLst>
                </a:gridCol>
                <a:gridCol w="2560967">
                  <a:extLst>
                    <a:ext uri="{9D8B030D-6E8A-4147-A177-3AD203B41FA5}">
                      <a16:colId xmlns:a16="http://schemas.microsoft.com/office/drawing/2014/main" val="25681425"/>
                    </a:ext>
                  </a:extLst>
                </a:gridCol>
              </a:tblGrid>
              <a:tr h="1036578">
                <a:tc>
                  <a:txBody>
                    <a:bodyPr/>
                    <a:lstStyle/>
                    <a:p>
                      <a:pPr algn="ctr"/>
                      <a:r>
                        <a:rPr lang="ru-RU" sz="17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№ п/п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Наименование риска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Ожидаемые последствия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Мероприятия по реагированию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Вероятность наступления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Уровень влияния на проект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7894989"/>
                  </a:ext>
                </a:extLst>
              </a:tr>
              <a:tr h="121452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Изменение ключевых показателей проекта по причине недофинансирования со стороны органов исполнительной власти (отказ от субсидирования, недостаточное субсидирование)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Изменение ключевых показателей проекта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Поиск других источников финансовых средств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Может произойти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Слабое влияние на проект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7453567"/>
                  </a:ext>
                </a:extLst>
              </a:tr>
              <a:tr h="30705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Отсутствие резидентов Агропромышленного парка по причине незаинтересованности (экономические причины, географические причины и пр.)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Нереализация </a:t>
                      </a:r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проекта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Получение ТОСЭР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Может произойти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Сильное влияние на проект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2250793"/>
                  </a:ext>
                </a:extLst>
              </a:tr>
              <a:tr h="69878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Изменение ключевых показателей проекта по причине внесения изменений в законодательство (в области регулирования ФРМ, ФРП и пр.)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Изменение ключевых показателей проекта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Поиск новых источников финансирования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Может произойти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Слабое влияние на проект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8688669"/>
                  </a:ext>
                </a:extLst>
              </a:tr>
              <a:tr h="39172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Отсутствие спроса на продукцию проекта в Республике Коми и Архангельской области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Изменение ключевых показателей проекта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Поиск новых рынков сбыта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Скорее всего не произойдет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Сильное влияние на проект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274410"/>
                  </a:ext>
                </a:extLst>
              </a:tr>
              <a:tr h="30705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Усиление конкуренции в области производства молока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Изменение ключевых показателей проекта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Снижение издержек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Скорее всего не произойдет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Сильное влияние на проект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8841618"/>
                  </a:ext>
                </a:extLst>
              </a:tr>
            </a:tbl>
          </a:graphicData>
        </a:graphic>
      </p:graphicFrame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86401D6C-BC14-48DC-8C90-B367AEDD2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9880" y="6331400"/>
            <a:ext cx="2743200" cy="365125"/>
          </a:xfrm>
        </p:spPr>
        <p:txBody>
          <a:bodyPr/>
          <a:lstStyle/>
          <a:p>
            <a:fld id="{ACCB888F-5DDB-46B3-AB6D-8760CE8177E6}" type="slidenum">
              <a:rPr lang="ru-RU" sz="18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36</a:t>
            </a:fld>
            <a:endParaRPr lang="ru-RU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8979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elletland.ru/uploads/img_about_3_2.jpg">
            <a:extLst>
              <a:ext uri="{FF2B5EF4-FFF2-40B4-BE49-F238E27FC236}">
                <a16:creationId xmlns:a16="http://schemas.microsoft.com/office/drawing/2014/main" id="{63DEE891-413A-442F-8325-F0820EF75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85" y="4322151"/>
            <a:ext cx="1835965" cy="12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0A9A7A-25E4-47BB-AE77-F10F2A5918F4}"/>
              </a:ext>
            </a:extLst>
          </p:cNvPr>
          <p:cNvSpPr/>
          <p:nvPr/>
        </p:nvSpPr>
        <p:spPr>
          <a:xfrm>
            <a:off x="2350176" y="1961901"/>
            <a:ext cx="46486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 marR="5080">
              <a:lnSpc>
                <a:spcPct val="100000"/>
              </a:lnSpc>
            </a:pPr>
            <a:r>
              <a:rPr lang="ru-RU" sz="2000" b="1" spc="-5" dirty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ПРОИЗВОДСТВО ОРГАНИЧЕСКОГО </a:t>
            </a:r>
            <a:endParaRPr lang="en-US" sz="2000" b="1" spc="-5" dirty="0">
              <a:solidFill>
                <a:schemeClr val="tx1">
                  <a:lumMod val="50000"/>
                  <a:lumOff val="50000"/>
                </a:schemeClr>
              </a:solidFill>
              <a:cs typeface="Calibri"/>
            </a:endParaRPr>
          </a:p>
          <a:p>
            <a:pPr marL="25400" marR="5080">
              <a:lnSpc>
                <a:spcPct val="100000"/>
              </a:lnSpc>
            </a:pPr>
            <a:r>
              <a:rPr lang="ru-RU" sz="2000" b="1" spc="-5" dirty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УДОБРЕНИЯ «ВЭРВА-БИО»</a:t>
            </a:r>
          </a:p>
        </p:txBody>
      </p:sp>
      <p:pic>
        <p:nvPicPr>
          <p:cNvPr id="7" name="Рисунок 6" descr="Изображение выглядит как комната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993C24C1-55F4-4984-AC31-C97425D497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12" y="1856587"/>
            <a:ext cx="918513" cy="91851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A13DEA-5D5A-46BC-BE61-27DCE76630E8}"/>
              </a:ext>
            </a:extLst>
          </p:cNvPr>
          <p:cNvSpPr/>
          <p:nvPr/>
        </p:nvSpPr>
        <p:spPr>
          <a:xfrm>
            <a:off x="1527673" y="251812"/>
            <a:ext cx="975233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dirty="0">
                <a:solidFill>
                  <a:srgbClr val="C00000"/>
                </a:solidFill>
              </a:rPr>
              <a:t>ПОДДЕРЖИВАЮЩАЯ СТАВКА. ПРОЕКТНЫЕ ИДЕИ </a:t>
            </a:r>
          </a:p>
        </p:txBody>
      </p:sp>
      <p:sp>
        <p:nvSpPr>
          <p:cNvPr id="9" name="Номер слайда 4">
            <a:extLst>
              <a:ext uri="{FF2B5EF4-FFF2-40B4-BE49-F238E27FC236}">
                <a16:creationId xmlns:a16="http://schemas.microsoft.com/office/drawing/2014/main" id="{2799FB12-BF5A-4A81-80F1-C8002541C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9880" y="6331400"/>
            <a:ext cx="2743200" cy="365125"/>
          </a:xfrm>
        </p:spPr>
        <p:txBody>
          <a:bodyPr/>
          <a:lstStyle/>
          <a:p>
            <a:fld id="{ACCB888F-5DDB-46B3-AB6D-8760CE8177E6}" type="slidenum">
              <a:rPr lang="ru-RU" sz="18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37</a:t>
            </a:fld>
            <a:endParaRPr lang="ru-RU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052" name="Picture 4" descr="http://www.diva.ua/uploads/posts/2014-04/1398146734_2013-09-06_ekologicheski_chistue_doma_iz_breven.jpg">
            <a:extLst>
              <a:ext uri="{FF2B5EF4-FFF2-40B4-BE49-F238E27FC236}">
                <a16:creationId xmlns:a16="http://schemas.microsoft.com/office/drawing/2014/main" id="{4EF2F57D-AA5A-498B-81BC-D54C8455F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99" y="3110851"/>
            <a:ext cx="1688251" cy="960193"/>
          </a:xfrm>
          <a:prstGeom prst="rect">
            <a:avLst/>
          </a:prstGeom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yasnodar.ru/wp-content/uploads/Aktiviro.jpg">
            <a:extLst>
              <a:ext uri="{FF2B5EF4-FFF2-40B4-BE49-F238E27FC236}">
                <a16:creationId xmlns:a16="http://schemas.microsoft.com/office/drawing/2014/main" id="{2C7E7452-608F-464F-B37F-D2FCCA782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796" y="3064368"/>
            <a:ext cx="1573311" cy="102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8325A9C-C79A-4AAF-94AC-95696F6C382B}"/>
              </a:ext>
            </a:extLst>
          </p:cNvPr>
          <p:cNvSpPr/>
          <p:nvPr/>
        </p:nvSpPr>
        <p:spPr>
          <a:xfrm>
            <a:off x="2413625" y="3396047"/>
            <a:ext cx="87646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 marR="5080">
              <a:lnSpc>
                <a:spcPct val="100000"/>
              </a:lnSpc>
            </a:pPr>
            <a:r>
              <a:rPr lang="ru-RU" sz="2000" b="1" spc="-5" dirty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ДЕРЕВЯННОЕ ДОМОСТРОЕНИЕ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07D64FA-2866-42DE-8786-94078C8BC125}"/>
              </a:ext>
            </a:extLst>
          </p:cNvPr>
          <p:cNvSpPr/>
          <p:nvPr/>
        </p:nvSpPr>
        <p:spPr>
          <a:xfrm>
            <a:off x="2350176" y="4838650"/>
            <a:ext cx="87646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 marR="5080">
              <a:lnSpc>
                <a:spcPct val="100000"/>
              </a:lnSpc>
            </a:pPr>
            <a:r>
              <a:rPr lang="ru-RU" sz="2000" b="1" spc="-5" dirty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ПРОИЗВОДСТВО ПЕЛЛЕТОВ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2479AE3-C18B-4615-A734-51B32CC832DD}"/>
              </a:ext>
            </a:extLst>
          </p:cNvPr>
          <p:cNvSpPr/>
          <p:nvPr/>
        </p:nvSpPr>
        <p:spPr>
          <a:xfrm>
            <a:off x="8089131" y="3166667"/>
            <a:ext cx="9478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 marR="5080">
              <a:lnSpc>
                <a:spcPct val="100000"/>
              </a:lnSpc>
            </a:pPr>
            <a:r>
              <a:rPr lang="ru-RU" sz="2000" b="1" spc="-5" dirty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МИНИЗАВОД ПО ПРОИЗВОДСТВУ </a:t>
            </a:r>
          </a:p>
          <a:p>
            <a:pPr marL="25400" marR="5080">
              <a:lnSpc>
                <a:spcPct val="100000"/>
              </a:lnSpc>
            </a:pPr>
            <a:r>
              <a:rPr lang="ru-RU" sz="2000" b="1" spc="-5" dirty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АКТИВИРОВАННОГО УГЛЯ</a:t>
            </a:r>
          </a:p>
        </p:txBody>
      </p:sp>
      <p:pic>
        <p:nvPicPr>
          <p:cNvPr id="12" name="Рисунок 11" descr="Изображение выглядит как торт, стол, верхний, украшен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4CDDAD79-6F2E-49DB-A94C-F9D538680B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796" y="1722448"/>
            <a:ext cx="1654190" cy="1102467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C6B11C2-ADD4-4508-BD73-3659925FABCE}"/>
              </a:ext>
            </a:extLst>
          </p:cNvPr>
          <p:cNvSpPr/>
          <p:nvPr/>
        </p:nvSpPr>
        <p:spPr>
          <a:xfrm>
            <a:off x="8216435" y="2123883"/>
            <a:ext cx="94780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 marR="5080">
              <a:lnSpc>
                <a:spcPct val="100000"/>
              </a:lnSpc>
            </a:pPr>
            <a:r>
              <a:rPr lang="ru-RU" sz="2000" b="1" spc="-5" dirty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ПЕРЕРАБОТКА ДИКОРОСОВ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4DAC2134-9094-488A-ACF5-101A34A534E1}"/>
              </a:ext>
            </a:extLst>
          </p:cNvPr>
          <p:cNvCxnSpPr/>
          <p:nvPr/>
        </p:nvCxnSpPr>
        <p:spPr>
          <a:xfrm flipV="1">
            <a:off x="272687" y="744613"/>
            <a:ext cx="11526715" cy="3667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3391159-9B52-498C-87DF-9D11A96E69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303" y="4420960"/>
            <a:ext cx="1119759" cy="111975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7F5A2A9-6F25-4293-81D1-C6AA2BBA9BA6}"/>
              </a:ext>
            </a:extLst>
          </p:cNvPr>
          <p:cNvSpPr txBox="1"/>
          <p:nvPr/>
        </p:nvSpPr>
        <p:spPr>
          <a:xfrm>
            <a:off x="8216435" y="4723251"/>
            <a:ext cx="77867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" panose="020B0604020202020204" pitchFamily="34" charset="0"/>
              </a:rPr>
              <a:t>РАЗВИТИЕ СЕКТОРА</a:t>
            </a:r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Helvetica" panose="020B0604020202020204" pitchFamily="34" charset="0"/>
              </a:rPr>
              <a:t> </a:t>
            </a:r>
            <a:r>
              <a:rPr lang="ru-RU" sz="2000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" panose="020B0604020202020204" pitchFamily="34" charset="0"/>
              </a:rPr>
              <a:t>МСП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cs typeface="Helvetica" panose="020B0604020202020204" pitchFamily="34" charset="0"/>
            </a:endParaRPr>
          </a:p>
          <a:p>
            <a:endParaRPr lang="ru-RU" sz="2000" b="1" dirty="0">
              <a:solidFill>
                <a:schemeClr val="tx1">
                  <a:lumMod val="50000"/>
                  <a:lumOff val="50000"/>
                </a:schemeClr>
              </a:solidFill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0715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083DA28B-A118-4667-A462-F27D8ECCC107}"/>
              </a:ext>
            </a:extLst>
          </p:cNvPr>
          <p:cNvSpPr txBox="1"/>
          <p:nvPr/>
        </p:nvSpPr>
        <p:spPr>
          <a:xfrm>
            <a:off x="6290516" y="1230349"/>
            <a:ext cx="60140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Изменение структуры доходов бюджета</a:t>
            </a:r>
          </a:p>
          <a:p>
            <a:pPr algn="just"/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Сокращение влияния монопредприятия на поселение  </a:t>
            </a:r>
          </a:p>
          <a:p>
            <a:pPr algn="just"/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Агропромышленный парк создаст 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сопутствующие бизнесы</a:t>
            </a:r>
          </a:p>
          <a:p>
            <a:pPr algn="just"/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Обучение высококвалифицированных кадров </a:t>
            </a:r>
          </a:p>
          <a:p>
            <a:pPr algn="just"/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Выполняем запрос региона по увеличению уровня </a:t>
            </a:r>
          </a:p>
          <a:p>
            <a:pPr algn="just"/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самообеспеченности молоком, молочными </a:t>
            </a:r>
          </a:p>
          <a:p>
            <a:pPr algn="just"/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продуктами на               и овощей на 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Ввод в оборот земель С/Х назначения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D0C15CD-4DAF-4F53-9332-2C4F443E12C4}"/>
              </a:ext>
            </a:extLst>
          </p:cNvPr>
          <p:cNvSpPr txBox="1"/>
          <p:nvPr/>
        </p:nvSpPr>
        <p:spPr>
          <a:xfrm>
            <a:off x="9867446" y="3079939"/>
            <a:ext cx="81464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>
                <a:solidFill>
                  <a:schemeClr val="accent2">
                    <a:lumMod val="75000"/>
                  </a:schemeClr>
                </a:solidFill>
              </a:rPr>
              <a:t>24 %</a:t>
            </a:r>
            <a:endParaRPr lang="en-US" sz="25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66C9ACC-B9CD-40F1-9710-453CBF4A1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3797" y="6380175"/>
            <a:ext cx="2743200" cy="365125"/>
          </a:xfrm>
        </p:spPr>
        <p:txBody>
          <a:bodyPr/>
          <a:lstStyle/>
          <a:p>
            <a:fld id="{ACCB888F-5DDB-46B3-AB6D-8760CE8177E6}" type="slidenum">
              <a:rPr lang="ru-RU" sz="18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38</a:t>
            </a:fld>
            <a:endParaRPr lang="ru-RU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D12385E-A42B-43F3-969D-511B88309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83" y="3152628"/>
            <a:ext cx="1433339" cy="153317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19E93B1-5E37-4A7C-B370-8894C9D38A65}"/>
              </a:ext>
            </a:extLst>
          </p:cNvPr>
          <p:cNvSpPr txBox="1"/>
          <p:nvPr/>
        </p:nvSpPr>
        <p:spPr>
          <a:xfrm>
            <a:off x="2263255" y="3938904"/>
            <a:ext cx="3378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ГОРОД С ХОРОШЕЙ ЭКОЛОГИЕЙ</a:t>
            </a:r>
          </a:p>
        </p:txBody>
      </p:sp>
      <p:pic>
        <p:nvPicPr>
          <p:cNvPr id="28" name="Рисунок 27" descr="Изображение выглядит как трава, дорога, внешний, сце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C03DB5D6-E858-4CF0-943B-0F3C27FE89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90" y="1638449"/>
            <a:ext cx="2023816" cy="113839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2FE7B3A-1914-42EE-A173-04925425EF10}"/>
              </a:ext>
            </a:extLst>
          </p:cNvPr>
          <p:cNvSpPr txBox="1"/>
          <p:nvPr/>
        </p:nvSpPr>
        <p:spPr>
          <a:xfrm>
            <a:off x="2369628" y="1621870"/>
            <a:ext cx="38766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ВЕДУЩИЙ АГРОПРОМЫШЛЕННЫЙ </a:t>
            </a:r>
          </a:p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ЦЕНТР РЕСПУБЛИКИ КОМИ</a:t>
            </a:r>
          </a:p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ЛИДЕР ФАНЕРНОГО ПРОИЗВОДСТВА </a:t>
            </a:r>
          </a:p>
          <a:p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РОССИИ</a:t>
            </a: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F557EB1E-5588-4BCC-ABAA-C20FB3948A6A}"/>
              </a:ext>
            </a:extLst>
          </p:cNvPr>
          <p:cNvCxnSpPr>
            <a:cxnSpLocks/>
          </p:cNvCxnSpPr>
          <p:nvPr/>
        </p:nvCxnSpPr>
        <p:spPr>
          <a:xfrm>
            <a:off x="6202017" y="1280074"/>
            <a:ext cx="0" cy="5349326"/>
          </a:xfrm>
          <a:prstGeom prst="line">
            <a:avLst/>
          </a:prstGeom>
          <a:ln w="254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9F5AB17F-539C-46D8-9B99-CD05DD0BA645}"/>
              </a:ext>
            </a:extLst>
          </p:cNvPr>
          <p:cNvSpPr txBox="1"/>
          <p:nvPr/>
        </p:nvSpPr>
        <p:spPr>
          <a:xfrm>
            <a:off x="6290516" y="4379909"/>
            <a:ext cx="5706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Программа модернизации производства на </a:t>
            </a:r>
          </a:p>
          <a:p>
            <a:r>
              <a:rPr lang="ru-RU" b="1" dirty="0">
                <a:solidFill>
                  <a:srgbClr val="00B050"/>
                </a:solidFill>
              </a:rPr>
              <a:t>монопредприятии и сокращение вредных выбросов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DE59553-2A95-47F7-80F1-43951E6A9934}"/>
              </a:ext>
            </a:extLst>
          </p:cNvPr>
          <p:cNvSpPr txBox="1"/>
          <p:nvPr/>
        </p:nvSpPr>
        <p:spPr>
          <a:xfrm>
            <a:off x="6290516" y="3827195"/>
            <a:ext cx="4364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Строительство полигона ТБО в поселении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65198D5-31AA-4389-BAF8-6EAA2D9BDC8A}"/>
              </a:ext>
            </a:extLst>
          </p:cNvPr>
          <p:cNvSpPr txBox="1"/>
          <p:nvPr/>
        </p:nvSpPr>
        <p:spPr>
          <a:xfrm>
            <a:off x="6290516" y="4089161"/>
            <a:ext cx="3971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Развитие экологических производств 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F146082-45D4-4772-87D4-E3911C12D808}"/>
              </a:ext>
            </a:extLst>
          </p:cNvPr>
          <p:cNvSpPr txBox="1"/>
          <p:nvPr/>
        </p:nvSpPr>
        <p:spPr>
          <a:xfrm>
            <a:off x="7904285" y="3090527"/>
            <a:ext cx="88179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chemeClr val="accent2">
                    <a:lumMod val="75000"/>
                  </a:schemeClr>
                </a:solidFill>
              </a:rPr>
              <a:t>30 %</a:t>
            </a:r>
            <a:endParaRPr lang="en-US" sz="25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026FB96-414E-493A-86D3-B758C03CA613}"/>
              </a:ext>
            </a:extLst>
          </p:cNvPr>
          <p:cNvSpPr txBox="1"/>
          <p:nvPr/>
        </p:nvSpPr>
        <p:spPr>
          <a:xfrm>
            <a:off x="10178285" y="3353810"/>
            <a:ext cx="117551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>
                <a:solidFill>
                  <a:schemeClr val="accent2">
                    <a:lumMod val="75000"/>
                  </a:schemeClr>
                </a:solidFill>
              </a:rPr>
              <a:t>4000 га</a:t>
            </a:r>
            <a:endParaRPr lang="en-US" sz="25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 descr="https://static3.depositphotos.com/1004274/183/v/950/depositphotos_1830607-stock-illustration-city-icon.jpg">
            <a:extLst>
              <a:ext uri="{FF2B5EF4-FFF2-40B4-BE49-F238E27FC236}">
                <a16:creationId xmlns:a16="http://schemas.microsoft.com/office/drawing/2014/main" id="{55B82266-7AD1-4CDE-9A2B-6CB4014A1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3" y="5061584"/>
            <a:ext cx="1318591" cy="131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89A63E52-E754-4CE8-A47A-354D1DB8256D}"/>
              </a:ext>
            </a:extLst>
          </p:cNvPr>
          <p:cNvSpPr txBox="1"/>
          <p:nvPr/>
        </p:nvSpPr>
        <p:spPr>
          <a:xfrm>
            <a:off x="2306905" y="5397713"/>
            <a:ext cx="3659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B0F0"/>
                </a:solidFill>
              </a:rPr>
              <a:t>СОВРЕМЕННАЯ ГОРОДСКАЯ СРЕДА</a:t>
            </a:r>
          </a:p>
          <a:p>
            <a:r>
              <a:rPr lang="ru-RU" b="1" dirty="0">
                <a:solidFill>
                  <a:srgbClr val="00B0F0"/>
                </a:solidFill>
              </a:rPr>
              <a:t>И ИНФРАСТРУКТУРА 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8D21BE5-CE8D-415E-830A-06C409933842}"/>
              </a:ext>
            </a:extLst>
          </p:cNvPr>
          <p:cNvSpPr txBox="1"/>
          <p:nvPr/>
        </p:nvSpPr>
        <p:spPr>
          <a:xfrm>
            <a:off x="6290515" y="5022730"/>
            <a:ext cx="54032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F0"/>
                </a:solidFill>
              </a:rPr>
              <a:t>Внутрипоселковые дороги, </a:t>
            </a:r>
          </a:p>
          <a:p>
            <a:r>
              <a:rPr lang="ru-RU" b="1" dirty="0">
                <a:solidFill>
                  <a:srgbClr val="00B0F0"/>
                </a:solidFill>
              </a:rPr>
              <a:t>Строительство жилья (улучшение </a:t>
            </a:r>
            <a:r>
              <a:rPr lang="ru-RU" b="1" dirty="0" err="1">
                <a:solidFill>
                  <a:srgbClr val="00B0F0"/>
                </a:solidFill>
              </a:rPr>
              <a:t>жилусловий</a:t>
            </a:r>
            <a:r>
              <a:rPr lang="ru-RU" b="1" dirty="0">
                <a:solidFill>
                  <a:srgbClr val="00B0F0"/>
                </a:solidFill>
              </a:rPr>
              <a:t>)</a:t>
            </a:r>
          </a:p>
          <a:p>
            <a:r>
              <a:rPr lang="ru-RU" b="1" dirty="0">
                <a:solidFill>
                  <a:srgbClr val="00B0F0"/>
                </a:solidFill>
              </a:rPr>
              <a:t>Благоустройство территории поселения, </a:t>
            </a:r>
          </a:p>
          <a:p>
            <a:r>
              <a:rPr lang="ru-RU" b="1" dirty="0">
                <a:solidFill>
                  <a:srgbClr val="00B0F0"/>
                </a:solidFill>
              </a:rPr>
              <a:t>создание комфортных условий </a:t>
            </a:r>
          </a:p>
          <a:p>
            <a:r>
              <a:rPr lang="ru-RU" b="1" dirty="0">
                <a:solidFill>
                  <a:srgbClr val="00B0F0"/>
                </a:solidFill>
              </a:rPr>
              <a:t>Создание инфраструктуры для ИЖС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1B0932-D4DF-411D-8839-68A59D56D4DF}"/>
              </a:ext>
            </a:extLst>
          </p:cNvPr>
          <p:cNvSpPr txBox="1"/>
          <p:nvPr/>
        </p:nvSpPr>
        <p:spPr>
          <a:xfrm>
            <a:off x="3782701" y="224424"/>
            <a:ext cx="527093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500" b="1" dirty="0">
                <a:solidFill>
                  <a:srgbClr val="C00000"/>
                </a:solidFill>
              </a:rPr>
              <a:t>ОБРАЗ БУДУЩЕГО ЖЕШАРТ 2025 год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0D575FD5-7216-4B7F-A9B5-70B4ADEF9F3B}"/>
              </a:ext>
            </a:extLst>
          </p:cNvPr>
          <p:cNvCxnSpPr/>
          <p:nvPr/>
        </p:nvCxnSpPr>
        <p:spPr>
          <a:xfrm flipV="1">
            <a:off x="272687" y="744613"/>
            <a:ext cx="11526715" cy="3667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54474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CB8449EB-A028-4298-934A-8619BBEC8C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2153662"/>
              </p:ext>
            </p:extLst>
          </p:nvPr>
        </p:nvGraphicFramePr>
        <p:xfrm>
          <a:off x="-95074" y="1479069"/>
          <a:ext cx="5601617" cy="4364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307471B6-B5BA-467A-95A6-AF5AA7050A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9627971"/>
              </p:ext>
            </p:extLst>
          </p:nvPr>
        </p:nvGraphicFramePr>
        <p:xfrm>
          <a:off x="6308273" y="1524725"/>
          <a:ext cx="5613421" cy="4247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214C718-7F1A-4706-B596-DF94A2E951BE}"/>
              </a:ext>
            </a:extLst>
          </p:cNvPr>
          <p:cNvSpPr txBox="1"/>
          <p:nvPr/>
        </p:nvSpPr>
        <p:spPr>
          <a:xfrm>
            <a:off x="1899043" y="5815772"/>
            <a:ext cx="21429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b="1" dirty="0">
                <a:solidFill>
                  <a:schemeClr val="accent2">
                    <a:lumMod val="50000"/>
                  </a:schemeClr>
                </a:solidFill>
              </a:rPr>
              <a:t>6 млрд руб</a:t>
            </a:r>
            <a:r>
              <a:rPr lang="ru-RU" sz="30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9263BC-EE44-4A43-9C26-11F9D3CA4C73}"/>
              </a:ext>
            </a:extLst>
          </p:cNvPr>
          <p:cNvSpPr txBox="1"/>
          <p:nvPr/>
        </p:nvSpPr>
        <p:spPr>
          <a:xfrm>
            <a:off x="6947571" y="5738828"/>
            <a:ext cx="42219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chemeClr val="accent6">
                    <a:lumMod val="50000"/>
                  </a:schemeClr>
                </a:solidFill>
              </a:rPr>
              <a:t>11,275 млрд. руб.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A12BC2-56D7-477F-B3D9-388EF1EBC7F6}"/>
              </a:ext>
            </a:extLst>
          </p:cNvPr>
          <p:cNvSpPr txBox="1"/>
          <p:nvPr/>
        </p:nvSpPr>
        <p:spPr>
          <a:xfrm>
            <a:off x="331724" y="1257510"/>
            <a:ext cx="1738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МСП (торговля)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5CAE75-BA4C-4BB7-ABE1-C7E4A0153F0F}"/>
              </a:ext>
            </a:extLst>
          </p:cNvPr>
          <p:cNvSpPr txBox="1"/>
          <p:nvPr/>
        </p:nvSpPr>
        <p:spPr>
          <a:xfrm>
            <a:off x="2756887" y="1230422"/>
            <a:ext cx="1541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МСП (другие)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E700C0-5EEA-48F5-8727-C564070D96AA}"/>
              </a:ext>
            </a:extLst>
          </p:cNvPr>
          <p:cNvSpPr txBox="1"/>
          <p:nvPr/>
        </p:nvSpPr>
        <p:spPr>
          <a:xfrm>
            <a:off x="7242569" y="1201902"/>
            <a:ext cx="2658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/>
              <a:t>АГРОПРОМЫШЛЕННЫЙ </a:t>
            </a:r>
          </a:p>
          <a:p>
            <a:pPr algn="ctr"/>
            <a:r>
              <a:rPr lang="ru-RU" b="1" dirty="0"/>
              <a:t>ПАРК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A89A0B-D7FC-4198-A5E2-9C59F0560DF4}"/>
              </a:ext>
            </a:extLst>
          </p:cNvPr>
          <p:cNvSpPr txBox="1"/>
          <p:nvPr/>
        </p:nvSpPr>
        <p:spPr>
          <a:xfrm>
            <a:off x="5879810" y="1758195"/>
            <a:ext cx="1541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МСП (другие)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E0B683-5646-48CB-B9B5-192F251CAEE5}"/>
              </a:ext>
            </a:extLst>
          </p:cNvPr>
          <p:cNvSpPr txBox="1"/>
          <p:nvPr/>
        </p:nvSpPr>
        <p:spPr>
          <a:xfrm>
            <a:off x="5682512" y="2884121"/>
            <a:ext cx="1738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МСП (торговля)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7910B7-CD23-43E3-BE55-23B23D571D6A}"/>
              </a:ext>
            </a:extLst>
          </p:cNvPr>
          <p:cNvSpPr txBox="1"/>
          <p:nvPr/>
        </p:nvSpPr>
        <p:spPr>
          <a:xfrm>
            <a:off x="8112264" y="4023812"/>
            <a:ext cx="2309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МОНОПРЕДПРИЯТИЕ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3A0753-3013-4D4D-B974-65C589658CF4}"/>
              </a:ext>
            </a:extLst>
          </p:cNvPr>
          <p:cNvSpPr txBox="1"/>
          <p:nvPr/>
        </p:nvSpPr>
        <p:spPr>
          <a:xfrm>
            <a:off x="1602340" y="4023947"/>
            <a:ext cx="2309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МОНОПРЕДПРИЯТИЕ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9D62A4-3EF9-477E-B3B3-3FC0A8449023}"/>
              </a:ext>
            </a:extLst>
          </p:cNvPr>
          <p:cNvSpPr txBox="1"/>
          <p:nvPr/>
        </p:nvSpPr>
        <p:spPr>
          <a:xfrm>
            <a:off x="2756887" y="290186"/>
            <a:ext cx="650992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>
                <a:solidFill>
                  <a:srgbClr val="C00000"/>
                </a:solidFill>
              </a:rPr>
              <a:t>ВАЛОВЫЙ ГОРОДСКОЙ ПРОДУКТ к 2025 ГОДУ</a:t>
            </a:r>
          </a:p>
          <a:p>
            <a:pPr algn="ctr"/>
            <a:r>
              <a:rPr lang="ru-RU" sz="2500" b="1" dirty="0">
                <a:solidFill>
                  <a:srgbClr val="C00000"/>
                </a:solidFill>
              </a:rPr>
              <a:t> (млн. руб.)</a:t>
            </a:r>
          </a:p>
        </p:txBody>
      </p:sp>
      <p:sp>
        <p:nvSpPr>
          <p:cNvPr id="16" name="Стрелка: штриховая вправо 15">
            <a:extLst>
              <a:ext uri="{FF2B5EF4-FFF2-40B4-BE49-F238E27FC236}">
                <a16:creationId xmlns:a16="http://schemas.microsoft.com/office/drawing/2014/main" id="{A63102E1-B656-4B6C-82E3-5D77C3C82A5A}"/>
              </a:ext>
            </a:extLst>
          </p:cNvPr>
          <p:cNvSpPr/>
          <p:nvPr/>
        </p:nvSpPr>
        <p:spPr>
          <a:xfrm>
            <a:off x="4864629" y="3348081"/>
            <a:ext cx="2174218" cy="1245656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2017-2025 гг.</a:t>
            </a:r>
          </a:p>
        </p:txBody>
      </p:sp>
      <p:sp>
        <p:nvSpPr>
          <p:cNvPr id="19" name="Номер слайда 4">
            <a:extLst>
              <a:ext uri="{FF2B5EF4-FFF2-40B4-BE49-F238E27FC236}">
                <a16:creationId xmlns:a16="http://schemas.microsoft.com/office/drawing/2014/main" id="{C2D4CA69-A41D-4E3B-BD13-B0F0BB852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4983" y="6369770"/>
            <a:ext cx="2743200" cy="365125"/>
          </a:xfrm>
        </p:spPr>
        <p:txBody>
          <a:bodyPr/>
          <a:lstStyle/>
          <a:p>
            <a:fld id="{ACCB888F-5DDB-46B3-AB6D-8760CE8177E6}" type="slidenum">
              <a:rPr lang="ru-RU" sz="18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39</a:t>
            </a:fld>
            <a:endParaRPr lang="ru-RU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244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E5FB6652-EF2C-4C1A-A4A4-4918037F8B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1764667"/>
              </p:ext>
            </p:extLst>
          </p:nvPr>
        </p:nvGraphicFramePr>
        <p:xfrm>
          <a:off x="272304" y="1011115"/>
          <a:ext cx="5148781" cy="4478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463FFDED-F311-4052-BD31-BAF462C458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3021743"/>
              </p:ext>
            </p:extLst>
          </p:nvPr>
        </p:nvGraphicFramePr>
        <p:xfrm>
          <a:off x="4164874" y="1066612"/>
          <a:ext cx="7707085" cy="4478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ADCB29C-6C88-4DF6-82CB-13A5D47154A4}"/>
              </a:ext>
            </a:extLst>
          </p:cNvPr>
          <p:cNvSpPr txBox="1"/>
          <p:nvPr/>
        </p:nvSpPr>
        <p:spPr>
          <a:xfrm>
            <a:off x="441959" y="5501714"/>
            <a:ext cx="11430000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ЖЕШАРТ 2025 года </a:t>
            </a:r>
            <a:r>
              <a:rPr lang="ru-RU" sz="25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– это современный комфортный город с высоким уровнем жизни, в котором есть широкий выбор рабочих мест </a:t>
            </a:r>
            <a:endParaRPr lang="en-US" sz="25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ru-RU" sz="25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и возможности развития личности</a:t>
            </a:r>
          </a:p>
          <a:p>
            <a:endParaRPr lang="ru-RU" dirty="0"/>
          </a:p>
        </p:txBody>
      </p:sp>
      <p:sp>
        <p:nvSpPr>
          <p:cNvPr id="9" name="Блок-схема: процесс 8">
            <a:extLst>
              <a:ext uri="{FF2B5EF4-FFF2-40B4-BE49-F238E27FC236}">
                <a16:creationId xmlns:a16="http://schemas.microsoft.com/office/drawing/2014/main" id="{1876FC60-DDC1-4191-95B2-E2FCCBB0BD4C}"/>
              </a:ext>
            </a:extLst>
          </p:cNvPr>
          <p:cNvSpPr/>
          <p:nvPr/>
        </p:nvSpPr>
        <p:spPr>
          <a:xfrm>
            <a:off x="0" y="0"/>
            <a:ext cx="12192000" cy="1011115"/>
          </a:xfrm>
          <a:prstGeom prst="flowChartProcess">
            <a:avLst/>
          </a:prstGeom>
          <a:solidFill>
            <a:srgbClr val="3C77BD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ЗАПРОСЫ НАСЕЛЕНИЯ </a:t>
            </a:r>
            <a:endParaRPr lang="en-US" sz="25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ru-RU" sz="25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(опрос жителей)</a:t>
            </a:r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D7F4CE46-FD01-486A-82EE-1427F1AEA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239" y="121259"/>
            <a:ext cx="2743200" cy="365125"/>
          </a:xfrm>
        </p:spPr>
        <p:txBody>
          <a:bodyPr/>
          <a:lstStyle/>
          <a:p>
            <a:fld id="{ACCB888F-5DDB-46B3-AB6D-8760CE8177E6}" type="slidenum">
              <a:rPr lang="ru-RU" sz="1800" b="1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pPr/>
              <a:t>4</a:t>
            </a:fld>
            <a:endParaRPr lang="ru-RU" sz="18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9273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" name="Схема 51">
            <a:extLst>
              <a:ext uri="{FF2B5EF4-FFF2-40B4-BE49-F238E27FC236}">
                <a16:creationId xmlns:a16="http://schemas.microsoft.com/office/drawing/2014/main" id="{01CEEA9C-ABFB-40EB-BE77-D2F5BE1D33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2997291"/>
              </p:ext>
            </p:extLst>
          </p:nvPr>
        </p:nvGraphicFramePr>
        <p:xfrm>
          <a:off x="400168" y="1557375"/>
          <a:ext cx="5019608" cy="4637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06AB94FF-7881-4876-84A0-99BDD3ED0F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187" y="3423536"/>
            <a:ext cx="1421608" cy="550873"/>
          </a:xfrm>
          <a:prstGeom prst="rect">
            <a:avLst/>
          </a:prstGeom>
        </p:spPr>
      </p:pic>
      <p:pic>
        <p:nvPicPr>
          <p:cNvPr id="1026" name="Picture 2" descr="http://aikido-mariel.ru/misc/i/gallery/14901/1475488.jpg">
            <a:extLst>
              <a:ext uri="{FF2B5EF4-FFF2-40B4-BE49-F238E27FC236}">
                <a16:creationId xmlns:a16="http://schemas.microsoft.com/office/drawing/2014/main" id="{390514C4-A503-44A4-BEED-E98E4F519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662" y="2334582"/>
            <a:ext cx="744313" cy="74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Блок-схема: узел 34">
            <a:extLst>
              <a:ext uri="{FF2B5EF4-FFF2-40B4-BE49-F238E27FC236}">
                <a16:creationId xmlns:a16="http://schemas.microsoft.com/office/drawing/2014/main" id="{E345D88C-51EB-482B-A599-6A10D4B88F58}"/>
              </a:ext>
            </a:extLst>
          </p:cNvPr>
          <p:cNvSpPr/>
          <p:nvPr/>
        </p:nvSpPr>
        <p:spPr>
          <a:xfrm>
            <a:off x="6143868" y="1459104"/>
            <a:ext cx="4173526" cy="4206282"/>
          </a:xfrm>
          <a:prstGeom prst="flowChartConnector">
            <a:avLst/>
          </a:prstGeom>
          <a:noFill/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47A5D4C-780A-457D-9F5D-9E90F0E97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371" y="2820070"/>
            <a:ext cx="1409728" cy="1056068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028" name="Picture 4" descr="http://vashprofessor.ru/wordpress_0/wp-content/uploads/2013/04/169144991294130487testimonials.jpg">
            <a:extLst>
              <a:ext uri="{FF2B5EF4-FFF2-40B4-BE49-F238E27FC236}">
                <a16:creationId xmlns:a16="http://schemas.microsoft.com/office/drawing/2014/main" id="{EFEAF4F9-EE89-48FB-BC57-EB72C04EB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412" y="2979945"/>
            <a:ext cx="1570438" cy="157043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988DE5-BBD9-41BF-B6F8-AB43A6D1DC4E}"/>
              </a:ext>
            </a:extLst>
          </p:cNvPr>
          <p:cNvSpPr txBox="1"/>
          <p:nvPr/>
        </p:nvSpPr>
        <p:spPr>
          <a:xfrm>
            <a:off x="5378386" y="3386381"/>
            <a:ext cx="13894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500" b="1" dirty="0"/>
              <a:t>БЕЗОПАСНЫЙ </a:t>
            </a:r>
          </a:p>
          <a:p>
            <a:pPr algn="ctr"/>
            <a:r>
              <a:rPr lang="ru-RU" sz="1500" b="1" dirty="0"/>
              <a:t>ГОРОД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954856-0097-42F5-A5B6-9FEE26ABC04B}"/>
              </a:ext>
            </a:extLst>
          </p:cNvPr>
          <p:cNvSpPr txBox="1"/>
          <p:nvPr/>
        </p:nvSpPr>
        <p:spPr>
          <a:xfrm>
            <a:off x="9067719" y="1918116"/>
            <a:ext cx="157992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1">
                    <a:lumMod val="75000"/>
                  </a:schemeClr>
                </a:solidFill>
              </a:rPr>
              <a:t>МЕДИЦИНСКИЙ </a:t>
            </a:r>
          </a:p>
          <a:p>
            <a:pPr algn="ctr"/>
            <a:r>
              <a:rPr lang="ru-RU" sz="1500" b="1" dirty="0">
                <a:solidFill>
                  <a:schemeClr val="accent1">
                    <a:lumMod val="75000"/>
                  </a:schemeClr>
                </a:solidFill>
              </a:rPr>
              <a:t>СЕРВИС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E0BED3-0237-4E57-9B81-F99E5C6259CA}"/>
              </a:ext>
            </a:extLst>
          </p:cNvPr>
          <p:cNvSpPr txBox="1"/>
          <p:nvPr/>
        </p:nvSpPr>
        <p:spPr>
          <a:xfrm>
            <a:off x="6784045" y="5517226"/>
            <a:ext cx="30064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500" b="1" dirty="0">
                <a:solidFill>
                  <a:srgbClr val="C00000"/>
                </a:solidFill>
              </a:rPr>
              <a:t>ВОЗМОЖНОСТЬ ФИЗИЧЕСКОГО </a:t>
            </a:r>
          </a:p>
          <a:p>
            <a:pPr algn="ctr"/>
            <a:r>
              <a:rPr lang="ru-RU" sz="1500" b="1" dirty="0">
                <a:solidFill>
                  <a:srgbClr val="C00000"/>
                </a:solidFill>
              </a:rPr>
              <a:t>И ИНТЕЛЕКТУАЛЬНОГО РАЗВИТИЯ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A75C14-410C-4A36-BD8F-3D4C38C9AAE2}"/>
              </a:ext>
            </a:extLst>
          </p:cNvPr>
          <p:cNvSpPr txBox="1"/>
          <p:nvPr/>
        </p:nvSpPr>
        <p:spPr>
          <a:xfrm>
            <a:off x="5527255" y="1981973"/>
            <a:ext cx="19136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6"/>
                </a:solidFill>
              </a:rPr>
              <a:t>ЭКОЛОГИЯ И</a:t>
            </a:r>
          </a:p>
          <a:p>
            <a:pPr algn="ctr"/>
            <a:r>
              <a:rPr lang="ru-RU" sz="1500" b="1" dirty="0">
                <a:solidFill>
                  <a:schemeClr val="accent6"/>
                </a:solidFill>
              </a:rPr>
              <a:t>ЭНЕРГОСБЕРЕЖЕНИЕ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BDC917-F968-40E0-B6E4-59CF289368F5}"/>
              </a:ext>
            </a:extLst>
          </p:cNvPr>
          <p:cNvSpPr txBox="1"/>
          <p:nvPr/>
        </p:nvSpPr>
        <p:spPr>
          <a:xfrm>
            <a:off x="9133094" y="4611086"/>
            <a:ext cx="19706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4">
                    <a:lumMod val="75000"/>
                  </a:schemeClr>
                </a:solidFill>
              </a:rPr>
              <a:t>ДОСТУП К </a:t>
            </a:r>
          </a:p>
          <a:p>
            <a:pPr algn="ctr"/>
            <a:r>
              <a:rPr lang="ru-RU" sz="1500" b="1" dirty="0">
                <a:solidFill>
                  <a:schemeClr val="accent4">
                    <a:lumMod val="75000"/>
                  </a:schemeClr>
                </a:solidFill>
              </a:rPr>
              <a:t>МИРОВОЙ КУЛЬТУРЕ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B49483-685E-4FE6-BC4A-6B2909B76D96}"/>
              </a:ext>
            </a:extLst>
          </p:cNvPr>
          <p:cNvSpPr txBox="1"/>
          <p:nvPr/>
        </p:nvSpPr>
        <p:spPr>
          <a:xfrm>
            <a:off x="6686775" y="1173803"/>
            <a:ext cx="310373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bg2">
                    <a:lumMod val="50000"/>
                  </a:schemeClr>
                </a:solidFill>
              </a:rPr>
              <a:t>ИННОВАЦИОННЫЕ ПРЕДПРИЯТИЯ </a:t>
            </a:r>
          </a:p>
          <a:p>
            <a:pPr algn="ctr"/>
            <a:r>
              <a:rPr lang="ru-RU" sz="1500" b="1" dirty="0">
                <a:solidFill>
                  <a:schemeClr val="bg2">
                    <a:lumMod val="50000"/>
                  </a:schemeClr>
                </a:solidFill>
              </a:rPr>
              <a:t>И РАБОЧИЕ МЕСТА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AF94E5-D2DB-45B0-8469-BBC3B794FCC2}"/>
              </a:ext>
            </a:extLst>
          </p:cNvPr>
          <p:cNvSpPr txBox="1"/>
          <p:nvPr/>
        </p:nvSpPr>
        <p:spPr>
          <a:xfrm>
            <a:off x="5156044" y="4497766"/>
            <a:ext cx="25912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500" b="1" dirty="0">
                <a:solidFill>
                  <a:srgbClr val="7030A0"/>
                </a:solidFill>
              </a:rPr>
              <a:t>КРАСИВЫЙ И КОМФОРТНЫЙ</a:t>
            </a:r>
          </a:p>
          <a:p>
            <a:pPr algn="ctr"/>
            <a:r>
              <a:rPr lang="ru-RU" sz="1500" b="1" dirty="0">
                <a:solidFill>
                  <a:srgbClr val="7030A0"/>
                </a:solidFill>
              </a:rPr>
              <a:t> ГОРОД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114D68-B73A-45FE-93C3-6FF97B472B26}"/>
              </a:ext>
            </a:extLst>
          </p:cNvPr>
          <p:cNvSpPr txBox="1"/>
          <p:nvPr/>
        </p:nvSpPr>
        <p:spPr>
          <a:xfrm>
            <a:off x="8954759" y="3386381"/>
            <a:ext cx="305551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500" b="1" dirty="0"/>
              <a:t>СОВРЕМЕННАЯ ИНФРАСТРУКТУРА </a:t>
            </a:r>
          </a:p>
          <a:p>
            <a:pPr algn="ctr"/>
            <a:r>
              <a:rPr lang="ru-RU" sz="1500" b="1" dirty="0"/>
              <a:t>ИНТЕРНЕТ ВЕЩЕЙ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AF43600-00F6-4613-A132-0FD99E97521C}"/>
              </a:ext>
            </a:extLst>
          </p:cNvPr>
          <p:cNvSpPr txBox="1"/>
          <p:nvPr/>
        </p:nvSpPr>
        <p:spPr>
          <a:xfrm>
            <a:off x="7578493" y="2369941"/>
            <a:ext cx="141756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chemeClr val="accent2"/>
                </a:solidFill>
              </a:rPr>
              <a:t>ЖЕШАРТ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7D44158-914F-480A-BC75-0CE33535A8AA}"/>
              </a:ext>
            </a:extLst>
          </p:cNvPr>
          <p:cNvSpPr txBox="1"/>
          <p:nvPr/>
        </p:nvSpPr>
        <p:spPr>
          <a:xfrm>
            <a:off x="7529631" y="4314249"/>
            <a:ext cx="14175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00" b="1" dirty="0">
                <a:solidFill>
                  <a:schemeClr val="accent2"/>
                </a:solidFill>
              </a:rPr>
              <a:t>2025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F2828E0C-EF11-45A0-B91C-4408B494883C}"/>
              </a:ext>
            </a:extLst>
          </p:cNvPr>
          <p:cNvSpPr/>
          <p:nvPr/>
        </p:nvSpPr>
        <p:spPr>
          <a:xfrm>
            <a:off x="2705715" y="239680"/>
            <a:ext cx="734423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>
                <a:solidFill>
                  <a:srgbClr val="C00000"/>
                </a:solidFill>
              </a:rPr>
              <a:t>ЖЕШАРТ 2025 года – город нового формата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66333ABC-CCDD-4738-8D1E-65ACC0DEF585}"/>
              </a:ext>
            </a:extLst>
          </p:cNvPr>
          <p:cNvCxnSpPr>
            <a:cxnSpLocks/>
          </p:cNvCxnSpPr>
          <p:nvPr/>
        </p:nvCxnSpPr>
        <p:spPr>
          <a:xfrm>
            <a:off x="2452775" y="1516475"/>
            <a:ext cx="3759278" cy="1484994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9D4B31A9-D56D-47D5-8DDE-C49F02E40857}"/>
              </a:ext>
            </a:extLst>
          </p:cNvPr>
          <p:cNvCxnSpPr>
            <a:cxnSpLocks/>
          </p:cNvCxnSpPr>
          <p:nvPr/>
        </p:nvCxnSpPr>
        <p:spPr>
          <a:xfrm flipV="1">
            <a:off x="2533644" y="4331039"/>
            <a:ext cx="3740964" cy="2207873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Номер слайда 4">
            <a:extLst>
              <a:ext uri="{FF2B5EF4-FFF2-40B4-BE49-F238E27FC236}">
                <a16:creationId xmlns:a16="http://schemas.microsoft.com/office/drawing/2014/main" id="{C4C4A5E2-67A2-4337-B04D-B08A61223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9880" y="6331400"/>
            <a:ext cx="2743200" cy="365125"/>
          </a:xfrm>
        </p:spPr>
        <p:txBody>
          <a:bodyPr/>
          <a:lstStyle/>
          <a:p>
            <a:fld id="{ACCB888F-5DDB-46B3-AB6D-8760CE8177E6}" type="slidenum">
              <a:rPr lang="ru-RU" sz="18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40</a:t>
            </a:fld>
            <a:endParaRPr lang="ru-RU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9250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3492DE7B-8CBF-453B-B761-1C52A03C1C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0835481"/>
              </p:ext>
            </p:extLst>
          </p:nvPr>
        </p:nvGraphicFramePr>
        <p:xfrm>
          <a:off x="709384" y="793642"/>
          <a:ext cx="11147510" cy="5948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4754">
                  <a:extLst>
                    <a:ext uri="{9D8B030D-6E8A-4147-A177-3AD203B41FA5}">
                      <a16:colId xmlns:a16="http://schemas.microsoft.com/office/drawing/2014/main" val="2583632942"/>
                    </a:ext>
                  </a:extLst>
                </a:gridCol>
                <a:gridCol w="2420866">
                  <a:extLst>
                    <a:ext uri="{9D8B030D-6E8A-4147-A177-3AD203B41FA5}">
                      <a16:colId xmlns:a16="http://schemas.microsoft.com/office/drawing/2014/main" val="3622784119"/>
                    </a:ext>
                  </a:extLst>
                </a:gridCol>
                <a:gridCol w="1892886">
                  <a:extLst>
                    <a:ext uri="{9D8B030D-6E8A-4147-A177-3AD203B41FA5}">
                      <a16:colId xmlns:a16="http://schemas.microsoft.com/office/drawing/2014/main" val="2404815760"/>
                    </a:ext>
                  </a:extLst>
                </a:gridCol>
                <a:gridCol w="2295474">
                  <a:extLst>
                    <a:ext uri="{9D8B030D-6E8A-4147-A177-3AD203B41FA5}">
                      <a16:colId xmlns:a16="http://schemas.microsoft.com/office/drawing/2014/main" val="1276140406"/>
                    </a:ext>
                  </a:extLst>
                </a:gridCol>
                <a:gridCol w="2163530">
                  <a:extLst>
                    <a:ext uri="{9D8B030D-6E8A-4147-A177-3AD203B41FA5}">
                      <a16:colId xmlns:a16="http://schemas.microsoft.com/office/drawing/2014/main" val="4184092649"/>
                    </a:ext>
                  </a:extLst>
                </a:gridCol>
              </a:tblGrid>
              <a:tr h="1358715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ПРОЕКТ  </a:t>
                      </a:r>
                    </a:p>
                    <a:p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ФРМ</a:t>
                      </a:r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Корпорация МСП</a:t>
                      </a:r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Республика Коми</a:t>
                      </a:r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ОМСУ</a:t>
                      </a:r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205917"/>
                  </a:ext>
                </a:extLst>
              </a:tr>
              <a:tr h="172952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Агропарк</a:t>
                      </a:r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Займ - </a:t>
                      </a:r>
                      <a:r>
                        <a:rPr lang="ru-RU" sz="2000" b="1" dirty="0"/>
                        <a:t>1 млрд </a:t>
                      </a:r>
                      <a:r>
                        <a:rPr lang="ru-RU" sz="2000" b="0" dirty="0"/>
                        <a:t>руб.</a:t>
                      </a:r>
                    </a:p>
                    <a:p>
                      <a:r>
                        <a:rPr lang="ru-RU" dirty="0"/>
                        <a:t>Софинансирование расходов на инфраструктуру на </a:t>
                      </a:r>
                      <a:r>
                        <a:rPr lang="ru-RU" b="1" dirty="0"/>
                        <a:t>250 млн. руб. </a:t>
                      </a:r>
                      <a:r>
                        <a:rPr lang="ru-RU" dirty="0"/>
                        <a:t>(дорога, э/э, газ, вода)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Гарантия на сумму </a:t>
                      </a:r>
                      <a:r>
                        <a:rPr lang="ru-RU" sz="2000" b="1" dirty="0"/>
                        <a:t>965 млн </a:t>
                      </a:r>
                      <a:r>
                        <a:rPr lang="ru-RU" dirty="0"/>
                        <a:t>руб.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Предоставление земли без конкурса (масштабный проект)</a:t>
                      </a:r>
                    </a:p>
                    <a:p>
                      <a:r>
                        <a:rPr lang="ru-RU" dirty="0"/>
                        <a:t>Снижение налоговой нагрузки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Снижение затрат по аренде земли </a:t>
                      </a:r>
                    </a:p>
                    <a:p>
                      <a:r>
                        <a:rPr lang="ru-RU" dirty="0"/>
                        <a:t>Субсидирование 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415571"/>
                  </a:ext>
                </a:extLst>
              </a:tr>
              <a:tr h="1461148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/>
                        <a:t>Механический завод</a:t>
                      </a:r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Софинанирование расходов на инфраструктуру на </a:t>
                      </a:r>
                      <a:r>
                        <a:rPr lang="ru-RU" b="1" dirty="0"/>
                        <a:t>51 млн. руб.</a:t>
                      </a:r>
                      <a:r>
                        <a:rPr lang="ru-RU" dirty="0"/>
                        <a:t> (дорога, э/э, газ, вода)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-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Снижение налоговой нагрузки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Субсидирование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859988"/>
                  </a:ext>
                </a:extLst>
              </a:tr>
              <a:tr h="1358715"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Модернизация </a:t>
                      </a:r>
                    </a:p>
                    <a:p>
                      <a:pPr algn="ctr"/>
                      <a:r>
                        <a:rPr lang="ru-RU" sz="2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Бетонно-смесительного завода</a:t>
                      </a:r>
                    </a:p>
                  </a:txBody>
                  <a:tcPr anchor="ctr" anchorCtr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-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-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Снижение налоговой нагрузки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Субсидирование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8504527"/>
                  </a:ext>
                </a:extLst>
              </a:tr>
            </a:tbl>
          </a:graphicData>
        </a:graphic>
      </p:graphicFrame>
      <p:sp>
        <p:nvSpPr>
          <p:cNvPr id="4" name="Номер слайда 4">
            <a:extLst>
              <a:ext uri="{FF2B5EF4-FFF2-40B4-BE49-F238E27FC236}">
                <a16:creationId xmlns:a16="http://schemas.microsoft.com/office/drawing/2014/main" id="{73F6FA42-0984-40F2-9D7E-D1FDF99D6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3694" y="6376827"/>
            <a:ext cx="2743200" cy="365125"/>
          </a:xfrm>
        </p:spPr>
        <p:txBody>
          <a:bodyPr/>
          <a:lstStyle/>
          <a:p>
            <a:fld id="{ACCB888F-5DDB-46B3-AB6D-8760CE8177E6}" type="slidenum">
              <a:rPr lang="ru-RU" sz="18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41</a:t>
            </a:fld>
            <a:endParaRPr lang="ru-RU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09FC3D5-D9A3-4BD1-A0CB-36F7CFFF8DF0}"/>
              </a:ext>
            </a:extLst>
          </p:cNvPr>
          <p:cNvSpPr/>
          <p:nvPr/>
        </p:nvSpPr>
        <p:spPr>
          <a:xfrm>
            <a:off x="3902178" y="232778"/>
            <a:ext cx="4983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МЕРЫ ГОСУДАРСТВЕННОЙ ПОДДЕРЖКИ </a:t>
            </a:r>
          </a:p>
        </p:txBody>
      </p:sp>
    </p:spTree>
    <p:extLst>
      <p:ext uri="{BB962C8B-B14F-4D97-AF65-F5344CB8AC3E}">
        <p14:creationId xmlns:p14="http://schemas.microsoft.com/office/powerpoint/2010/main" val="3411903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137D297-1002-4E47-81D2-A4A596E8FD95}"/>
              </a:ext>
            </a:extLst>
          </p:cNvPr>
          <p:cNvSpPr/>
          <p:nvPr/>
        </p:nvSpPr>
        <p:spPr>
          <a:xfrm>
            <a:off x="1010050" y="951552"/>
            <a:ext cx="1770865" cy="13568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Блок-схема: процесс 3">
            <a:extLst>
              <a:ext uri="{FF2B5EF4-FFF2-40B4-BE49-F238E27FC236}">
                <a16:creationId xmlns:a16="http://schemas.microsoft.com/office/drawing/2014/main" id="{617B267D-061B-4674-8F84-8CB5F5754130}"/>
              </a:ext>
            </a:extLst>
          </p:cNvPr>
          <p:cNvSpPr/>
          <p:nvPr/>
        </p:nvSpPr>
        <p:spPr>
          <a:xfrm>
            <a:off x="0" y="2491"/>
            <a:ext cx="12192000" cy="1011115"/>
          </a:xfrm>
          <a:prstGeom prst="flowChartProcess">
            <a:avLst/>
          </a:prstGeom>
          <a:solidFill>
            <a:srgbClr val="3C77BD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ЗАПРОСЫ ВЛАСТИ И БИЗНЕСА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D25694-7FF7-41A9-B1CD-F5867970AEE6}"/>
              </a:ext>
            </a:extLst>
          </p:cNvPr>
          <p:cNvSpPr txBox="1"/>
          <p:nvPr/>
        </p:nvSpPr>
        <p:spPr>
          <a:xfrm>
            <a:off x="4025624" y="1271459"/>
            <a:ext cx="5804794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Повышение обеспеченности региона  </a:t>
            </a:r>
          </a:p>
          <a:p>
            <a:r>
              <a:rPr lang="ru-RU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с/х продукцией собственного производства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33DF53-2CC9-413E-85CC-52666C776692}"/>
              </a:ext>
            </a:extLst>
          </p:cNvPr>
          <p:cNvSpPr txBox="1"/>
          <p:nvPr/>
        </p:nvSpPr>
        <p:spPr>
          <a:xfrm>
            <a:off x="2844800" y="4500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3" name="Рисунок 12" descr="Изображение выглядит как человек, одежд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84934B72-1701-4064-ADB5-FA0C3BD9D8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9836" y="2188890"/>
            <a:ext cx="1531292" cy="102086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0D1A4C-6914-4849-9669-6D6463414C4E}"/>
              </a:ext>
            </a:extLst>
          </p:cNvPr>
          <p:cNvSpPr txBox="1"/>
          <p:nvPr/>
        </p:nvSpPr>
        <p:spPr>
          <a:xfrm>
            <a:off x="4025624" y="2308402"/>
            <a:ext cx="618227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Включение предприятий региона </a:t>
            </a:r>
          </a:p>
          <a:p>
            <a:r>
              <a:rPr lang="ru-RU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в глобальные цепочки поставок с/х продукции</a:t>
            </a:r>
          </a:p>
        </p:txBody>
      </p:sp>
      <p:pic>
        <p:nvPicPr>
          <p:cNvPr id="16" name="Picture 2" descr="https://static3.depositphotos.com/1004274/183/v/950/depositphotos_1830607-stock-illustration-city-icon.jpg">
            <a:extLst>
              <a:ext uri="{FF2B5EF4-FFF2-40B4-BE49-F238E27FC236}">
                <a16:creationId xmlns:a16="http://schemas.microsoft.com/office/drawing/2014/main" id="{07F16008-71BD-43D7-8155-AA00BDAD2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177" y="3330107"/>
            <a:ext cx="1318591" cy="131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60E5ADD-E1E8-44EC-8E6F-FDF2C85797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36" y="3326764"/>
            <a:ext cx="1119759" cy="111975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E1D4166-3934-4E14-9FE8-F1933CD8CA76}"/>
              </a:ext>
            </a:extLst>
          </p:cNvPr>
          <p:cNvSpPr txBox="1"/>
          <p:nvPr/>
        </p:nvSpPr>
        <p:spPr>
          <a:xfrm>
            <a:off x="4025624" y="3322622"/>
            <a:ext cx="6546792" cy="129266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Возврат молодежи, уехавшей из города </a:t>
            </a:r>
          </a:p>
          <a:p>
            <a:r>
              <a:rPr lang="ru-RU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и получившей образование, в том числе </a:t>
            </a:r>
          </a:p>
          <a:p>
            <a:r>
              <a:rPr lang="ru-RU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посредством развития МСП и комфортной среды</a:t>
            </a:r>
          </a:p>
          <a:p>
            <a:endParaRPr lang="ru-RU" b="1" dirty="0"/>
          </a:p>
        </p:txBody>
      </p:sp>
      <p:sp>
        <p:nvSpPr>
          <p:cNvPr id="20" name="Номер слайда 4">
            <a:extLst>
              <a:ext uri="{FF2B5EF4-FFF2-40B4-BE49-F238E27FC236}">
                <a16:creationId xmlns:a16="http://schemas.microsoft.com/office/drawing/2014/main" id="{2A66A42E-E073-4F23-AC89-474F217F5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239" y="121259"/>
            <a:ext cx="2743200" cy="365125"/>
          </a:xfrm>
        </p:spPr>
        <p:txBody>
          <a:bodyPr/>
          <a:lstStyle/>
          <a:p>
            <a:fld id="{ACCB888F-5DDB-46B3-AB6D-8760CE8177E6}" type="slidenum">
              <a:rPr lang="ru-RU" sz="1800" b="1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pPr/>
              <a:t>5</a:t>
            </a:fld>
            <a:endParaRPr lang="ru-RU" sz="18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AFD482-6CCD-4DFF-9680-16CE24B40B31}"/>
              </a:ext>
            </a:extLst>
          </p:cNvPr>
          <p:cNvSpPr txBox="1"/>
          <p:nvPr/>
        </p:nvSpPr>
        <p:spPr>
          <a:xfrm>
            <a:off x="4025624" y="4560269"/>
            <a:ext cx="5951116" cy="104644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Повышение доходной части бюджета города</a:t>
            </a:r>
          </a:p>
          <a:p>
            <a:r>
              <a:rPr lang="ru-RU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В городе остается </a:t>
            </a:r>
            <a:r>
              <a:rPr lang="ru-RU" sz="2100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17</a:t>
            </a:r>
            <a:r>
              <a:rPr lang="ru-RU" sz="2000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млн руб. </a:t>
            </a:r>
          </a:p>
          <a:p>
            <a:r>
              <a:rPr lang="ru-RU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при потребности не менее </a:t>
            </a:r>
            <a:r>
              <a:rPr lang="ru-RU" sz="2100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40</a:t>
            </a:r>
            <a:r>
              <a:rPr lang="ru-RU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 млн руб.</a:t>
            </a:r>
          </a:p>
        </p:txBody>
      </p:sp>
      <p:pic>
        <p:nvPicPr>
          <p:cNvPr id="1032" name="Picture 8" descr="https://im0-tub-ru.yandex.net/i?id=025f7d805d070e3d325d2673d781d5f1-l&amp;n=13">
            <a:extLst>
              <a:ext uri="{FF2B5EF4-FFF2-40B4-BE49-F238E27FC236}">
                <a16:creationId xmlns:a16="http://schemas.microsoft.com/office/drawing/2014/main" id="{CD390ED2-977A-44A3-B071-DEEE21E8B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297" y="5798168"/>
            <a:ext cx="1136742" cy="85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E5B63F0-1399-4020-A1FC-7BECDB7ABA41}"/>
              </a:ext>
            </a:extLst>
          </p:cNvPr>
          <p:cNvSpPr txBox="1"/>
          <p:nvPr/>
        </p:nvSpPr>
        <p:spPr>
          <a:xfrm>
            <a:off x="4025624" y="5768004"/>
            <a:ext cx="5747535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Изменение структуры занятости населения</a:t>
            </a:r>
          </a:p>
          <a:p>
            <a:r>
              <a:rPr lang="ru-RU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путем создания новых производств  </a:t>
            </a:r>
          </a:p>
          <a:p>
            <a:endParaRPr lang="ru-RU" sz="20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2072E9-D9E9-4222-A0B1-458BDCB975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36" y="4716626"/>
            <a:ext cx="608579" cy="811438"/>
          </a:xfrm>
          <a:prstGeom prst="rect">
            <a:avLst/>
          </a:prstGeom>
        </p:spPr>
      </p:pic>
      <p:pic>
        <p:nvPicPr>
          <p:cNvPr id="1026" name="Picture 2" descr="http://www.severtrans.ru/upload/medialibrary/073/07334b2c9360a686d8e8693a7ac6b66b.jpg">
            <a:extLst>
              <a:ext uri="{FF2B5EF4-FFF2-40B4-BE49-F238E27FC236}">
                <a16:creationId xmlns:a16="http://schemas.microsoft.com/office/drawing/2014/main" id="{84C57301-800D-4D11-B76E-B37E0164E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32" y="5083489"/>
            <a:ext cx="400844" cy="44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3C233A3-9A4B-498C-B54E-BF534088E810}"/>
              </a:ext>
            </a:extLst>
          </p:cNvPr>
          <p:cNvSpPr txBox="1"/>
          <p:nvPr/>
        </p:nvSpPr>
        <p:spPr>
          <a:xfrm>
            <a:off x="1701845" y="4717364"/>
            <a:ext cx="154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6B8931"/>
                </a:solidFill>
              </a:rPr>
              <a:t>НА РАЗВИТИЕ</a:t>
            </a:r>
          </a:p>
        </p:txBody>
      </p:sp>
    </p:spTree>
    <p:extLst>
      <p:ext uri="{BB962C8B-B14F-4D97-AF65-F5344CB8AC3E}">
        <p14:creationId xmlns:p14="http://schemas.microsoft.com/office/powerpoint/2010/main" val="3764500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трелка: влево 22">
            <a:extLst>
              <a:ext uri="{FF2B5EF4-FFF2-40B4-BE49-F238E27FC236}">
                <a16:creationId xmlns:a16="http://schemas.microsoft.com/office/drawing/2014/main" id="{FBAB957F-11B4-4084-A881-32D75FA3E213}"/>
              </a:ext>
            </a:extLst>
          </p:cNvPr>
          <p:cNvSpPr/>
          <p:nvPr/>
        </p:nvSpPr>
        <p:spPr>
          <a:xfrm rot="5400000">
            <a:off x="-228075" y="1944234"/>
            <a:ext cx="4753825" cy="3078476"/>
          </a:xfrm>
          <a:prstGeom prst="leftArrow">
            <a:avLst/>
          </a:prstGeom>
          <a:solidFill>
            <a:schemeClr val="accent1">
              <a:alpha val="8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4A2316C-DE1D-411F-A49E-1551C222F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666" y="1115764"/>
            <a:ext cx="2708410" cy="1805606"/>
          </a:xfrm>
          <a:prstGeom prst="rect">
            <a:avLst/>
          </a:prstGeom>
        </p:spPr>
      </p:pic>
      <p:sp>
        <p:nvSpPr>
          <p:cNvPr id="4" name="Блок-схема: процесс 3">
            <a:extLst>
              <a:ext uri="{FF2B5EF4-FFF2-40B4-BE49-F238E27FC236}">
                <a16:creationId xmlns:a16="http://schemas.microsoft.com/office/drawing/2014/main" id="{595FFA50-8A37-41A2-9177-24C5666E9242}"/>
              </a:ext>
            </a:extLst>
          </p:cNvPr>
          <p:cNvSpPr/>
          <p:nvPr/>
        </p:nvSpPr>
        <p:spPr>
          <a:xfrm>
            <a:off x="0" y="1"/>
            <a:ext cx="12192000" cy="913500"/>
          </a:xfrm>
          <a:prstGeom prst="flowChartProcess">
            <a:avLst/>
          </a:prstGeom>
          <a:solidFill>
            <a:srgbClr val="3C77BD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ЕСХН – ИСТОЧНИК РАЗВИТИЯ ГОРОДА </a:t>
            </a:r>
          </a:p>
        </p:txBody>
      </p:sp>
      <p:sp>
        <p:nvSpPr>
          <p:cNvPr id="10" name="Стрелка: влево 9">
            <a:extLst>
              <a:ext uri="{FF2B5EF4-FFF2-40B4-BE49-F238E27FC236}">
                <a16:creationId xmlns:a16="http://schemas.microsoft.com/office/drawing/2014/main" id="{FE5010FE-2F97-46BC-B281-2997A8FB5040}"/>
              </a:ext>
            </a:extLst>
          </p:cNvPr>
          <p:cNvSpPr/>
          <p:nvPr/>
        </p:nvSpPr>
        <p:spPr>
          <a:xfrm>
            <a:off x="7323365" y="1474908"/>
            <a:ext cx="2560320" cy="1327785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100 %</a:t>
            </a:r>
            <a:endParaRPr lang="ru-RU" sz="30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791BCC-1888-4D31-9B22-D20548FDE5B1}"/>
              </a:ext>
            </a:extLst>
          </p:cNvPr>
          <p:cNvSpPr txBox="1"/>
          <p:nvPr/>
        </p:nvSpPr>
        <p:spPr>
          <a:xfrm>
            <a:off x="5412053" y="2475742"/>
            <a:ext cx="1503639" cy="646331"/>
          </a:xfrm>
          <a:prstGeom prst="rect">
            <a:avLst/>
          </a:prstGeom>
          <a:solidFill>
            <a:schemeClr val="accent6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ЕДИНЫЙ 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С/Х НАЛОГ</a:t>
            </a:r>
          </a:p>
        </p:txBody>
      </p:sp>
      <p:pic>
        <p:nvPicPr>
          <p:cNvPr id="15" name="Рисунок 14" descr="Город">
            <a:extLst>
              <a:ext uri="{FF2B5EF4-FFF2-40B4-BE49-F238E27FC236}">
                <a16:creationId xmlns:a16="http://schemas.microsoft.com/office/drawing/2014/main" id="{73E8D92C-26A1-4657-9005-13D1268DB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33936" y="4335846"/>
            <a:ext cx="1855178" cy="1855178"/>
          </a:xfrm>
          <a:prstGeom prst="rect">
            <a:avLst/>
          </a:prstGeom>
        </p:spPr>
      </p:pic>
      <p:pic>
        <p:nvPicPr>
          <p:cNvPr id="3080" name="Picture 8" descr="http://static8.depositphotos.com/1008336/917/v/950/depositphotos_9172911-Green-Agriculture-badge.jpg">
            <a:extLst>
              <a:ext uri="{FF2B5EF4-FFF2-40B4-BE49-F238E27FC236}">
                <a16:creationId xmlns:a16="http://schemas.microsoft.com/office/drawing/2014/main" id="{F784C567-C0F2-4EE6-B0FE-6E8A923EE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816" y="1340361"/>
            <a:ext cx="1544320" cy="154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3877E5D-6662-4405-922D-9F4EB9C951F0}"/>
              </a:ext>
            </a:extLst>
          </p:cNvPr>
          <p:cNvSpPr txBox="1"/>
          <p:nvPr/>
        </p:nvSpPr>
        <p:spPr>
          <a:xfrm>
            <a:off x="1522120" y="5884620"/>
            <a:ext cx="129407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ГОРОД</a:t>
            </a:r>
          </a:p>
        </p:txBody>
      </p:sp>
      <p:sp>
        <p:nvSpPr>
          <p:cNvPr id="24" name="Стрелка: влево 23">
            <a:extLst>
              <a:ext uri="{FF2B5EF4-FFF2-40B4-BE49-F238E27FC236}">
                <a16:creationId xmlns:a16="http://schemas.microsoft.com/office/drawing/2014/main" id="{8EAD62F4-A768-47F6-8E8A-B25F2254E42A}"/>
              </a:ext>
            </a:extLst>
          </p:cNvPr>
          <p:cNvSpPr/>
          <p:nvPr/>
        </p:nvSpPr>
        <p:spPr>
          <a:xfrm rot="19344013">
            <a:off x="3094085" y="3376274"/>
            <a:ext cx="2128776" cy="1108909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50</a:t>
            </a:r>
            <a:r>
              <a:rPr lang="en-US" sz="3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%</a:t>
            </a:r>
            <a:endParaRPr lang="ru-RU" sz="30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A1FF9EE3-F6E6-446A-8612-D8B2C5486F32}"/>
              </a:ext>
            </a:extLst>
          </p:cNvPr>
          <p:cNvSpPr/>
          <p:nvPr/>
        </p:nvSpPr>
        <p:spPr>
          <a:xfrm>
            <a:off x="8764240" y="4751475"/>
            <a:ext cx="2844800" cy="1133145"/>
          </a:xfrm>
          <a:prstGeom prst="ellipse">
            <a:avLst/>
          </a:prstGeom>
          <a:solidFill>
            <a:schemeClr val="bg1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 descr="Город">
            <a:extLst>
              <a:ext uri="{FF2B5EF4-FFF2-40B4-BE49-F238E27FC236}">
                <a16:creationId xmlns:a16="http://schemas.microsoft.com/office/drawing/2014/main" id="{2BE7E6A2-4201-4A35-9635-F1E9B126E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32412" y="4711751"/>
            <a:ext cx="653133" cy="653133"/>
          </a:xfrm>
          <a:prstGeom prst="rect">
            <a:avLst/>
          </a:prstGeom>
        </p:spPr>
      </p:pic>
      <p:pic>
        <p:nvPicPr>
          <p:cNvPr id="28" name="Рисунок 27" descr="Город">
            <a:extLst>
              <a:ext uri="{FF2B5EF4-FFF2-40B4-BE49-F238E27FC236}">
                <a16:creationId xmlns:a16="http://schemas.microsoft.com/office/drawing/2014/main" id="{FFAB7230-D682-4835-BB44-63A8E9372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92282" y="4361284"/>
            <a:ext cx="1002385" cy="1002385"/>
          </a:xfrm>
          <a:prstGeom prst="rect">
            <a:avLst/>
          </a:prstGeom>
        </p:spPr>
      </p:pic>
      <p:pic>
        <p:nvPicPr>
          <p:cNvPr id="29" name="Рисунок 28" descr="Город">
            <a:extLst>
              <a:ext uri="{FF2B5EF4-FFF2-40B4-BE49-F238E27FC236}">
                <a16:creationId xmlns:a16="http://schemas.microsoft.com/office/drawing/2014/main" id="{0729047D-EF3C-4F36-A526-B9986EA877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24453" y="5130060"/>
            <a:ext cx="671276" cy="67127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A36D98F-35AB-4CFB-BFCF-5743C536672A}"/>
              </a:ext>
            </a:extLst>
          </p:cNvPr>
          <p:cNvSpPr txBox="1"/>
          <p:nvPr/>
        </p:nvSpPr>
        <p:spPr>
          <a:xfrm>
            <a:off x="9551926" y="5889795"/>
            <a:ext cx="140205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РАЙОН </a:t>
            </a:r>
          </a:p>
        </p:txBody>
      </p:sp>
      <p:sp>
        <p:nvSpPr>
          <p:cNvPr id="31" name="Стрелка: влево 30">
            <a:extLst>
              <a:ext uri="{FF2B5EF4-FFF2-40B4-BE49-F238E27FC236}">
                <a16:creationId xmlns:a16="http://schemas.microsoft.com/office/drawing/2014/main" id="{03B495A5-695B-46A7-8B57-19CE2F233C8E}"/>
              </a:ext>
            </a:extLst>
          </p:cNvPr>
          <p:cNvSpPr/>
          <p:nvPr/>
        </p:nvSpPr>
        <p:spPr>
          <a:xfrm rot="13135486" flipV="1">
            <a:off x="7124872" y="3339360"/>
            <a:ext cx="2120943" cy="1133570"/>
          </a:xfrm>
          <a:prstGeom prst="lef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50</a:t>
            </a:r>
            <a:r>
              <a:rPr lang="en-US" sz="3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%</a:t>
            </a:r>
            <a:endParaRPr lang="ru-RU" sz="30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3" name="Номер слайда 4">
            <a:extLst>
              <a:ext uri="{FF2B5EF4-FFF2-40B4-BE49-F238E27FC236}">
                <a16:creationId xmlns:a16="http://schemas.microsoft.com/office/drawing/2014/main" id="{ACF2E6E1-A96A-4E66-8A05-EE39F0562ABF}"/>
              </a:ext>
            </a:extLst>
          </p:cNvPr>
          <p:cNvSpPr txBox="1">
            <a:spLocks/>
          </p:cNvSpPr>
          <p:nvPr/>
        </p:nvSpPr>
        <p:spPr>
          <a:xfrm>
            <a:off x="9301239" y="1212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CB888F-5DDB-46B3-AB6D-8760CE8177E6}" type="slidenum">
              <a:rPr lang="ru-RU" sz="1800" b="1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pPr/>
              <a:t>6</a:t>
            </a:fld>
            <a:endParaRPr lang="ru-RU" sz="18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0" name="Стрелка: влево 39">
            <a:extLst>
              <a:ext uri="{FF2B5EF4-FFF2-40B4-BE49-F238E27FC236}">
                <a16:creationId xmlns:a16="http://schemas.microsoft.com/office/drawing/2014/main" id="{BD974EE9-2BC3-409E-8F9E-55E7D9997A84}"/>
              </a:ext>
            </a:extLst>
          </p:cNvPr>
          <p:cNvSpPr/>
          <p:nvPr/>
        </p:nvSpPr>
        <p:spPr>
          <a:xfrm>
            <a:off x="3135403" y="4751475"/>
            <a:ext cx="5521225" cy="1301967"/>
          </a:xfrm>
          <a:prstGeom prst="leftArrow">
            <a:avLst/>
          </a:prstGeom>
          <a:solidFill>
            <a:srgbClr val="70AD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Предоставление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дополнительных дотаций</a:t>
            </a:r>
          </a:p>
        </p:txBody>
      </p:sp>
    </p:spTree>
    <p:extLst>
      <p:ext uri="{BB962C8B-B14F-4D97-AF65-F5344CB8AC3E}">
        <p14:creationId xmlns:p14="http://schemas.microsoft.com/office/powerpoint/2010/main" val="2461583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еда, овощ, ст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76BD233-7773-4B98-8554-0FCBBE772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854" y="1045116"/>
            <a:ext cx="3507591" cy="23142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 descr="Изображение выглядит как небо, трава, поле, внеш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1201C87D-F7EA-445E-B7B1-797212F093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87" y="1045117"/>
            <a:ext cx="3723712" cy="22951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Рисунок 16" descr="Изображение выглядит как стол, деревянный, чашка, сид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E07FED4-9A68-4A0C-9144-40BEECB276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833" y="1043757"/>
            <a:ext cx="4166768" cy="22965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E640CB2-1556-4CB2-9176-A76FE6BDC7A4}"/>
              </a:ext>
            </a:extLst>
          </p:cNvPr>
          <p:cNvSpPr/>
          <p:nvPr/>
        </p:nvSpPr>
        <p:spPr>
          <a:xfrm>
            <a:off x="253187" y="3068053"/>
            <a:ext cx="3723712" cy="3050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Животноводческий комплекс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E3DD128E-0F5A-4165-81B5-9547179E785B}"/>
              </a:ext>
            </a:extLst>
          </p:cNvPr>
          <p:cNvSpPr/>
          <p:nvPr/>
        </p:nvSpPr>
        <p:spPr>
          <a:xfrm>
            <a:off x="4058287" y="3068053"/>
            <a:ext cx="3511158" cy="3050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Выращивание овощей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19683032-D288-4423-8A9C-2797C32EF17D}"/>
              </a:ext>
            </a:extLst>
          </p:cNvPr>
          <p:cNvSpPr/>
          <p:nvPr/>
        </p:nvSpPr>
        <p:spPr>
          <a:xfrm>
            <a:off x="7650833" y="3068053"/>
            <a:ext cx="4166768" cy="3181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Переработка молока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396FB5-9AFF-4BB1-A885-27BD9646BB5D}"/>
              </a:ext>
            </a:extLst>
          </p:cNvPr>
          <p:cNvSpPr txBox="1"/>
          <p:nvPr/>
        </p:nvSpPr>
        <p:spPr>
          <a:xfrm>
            <a:off x="253187" y="5390147"/>
            <a:ext cx="4476995" cy="400110"/>
          </a:xfrm>
          <a:prstGeom prst="rect">
            <a:avLst/>
          </a:prstGeom>
          <a:solidFill>
            <a:srgbClr val="3C77BD"/>
          </a:solidFill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НЕОБХОДИМАЯ ПОДДЕРЖКА ОТ ФРМ: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5F4DB8C-158A-47C0-BF52-C30F0C064EBB}"/>
              </a:ext>
            </a:extLst>
          </p:cNvPr>
          <p:cNvSpPr/>
          <p:nvPr/>
        </p:nvSpPr>
        <p:spPr>
          <a:xfrm>
            <a:off x="253187" y="5744900"/>
            <a:ext cx="857013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>
                <a:solidFill>
                  <a:srgbClr val="FF0000"/>
                </a:solidFill>
              </a:rPr>
              <a:t>1</a:t>
            </a:r>
            <a:r>
              <a:rPr lang="ru-RU" sz="2000" b="1" dirty="0"/>
              <a:t> млрд руб. – займ на строительство объектов</a:t>
            </a:r>
          </a:p>
          <a:p>
            <a:r>
              <a:rPr lang="ru-RU" sz="2500" b="1" dirty="0">
                <a:solidFill>
                  <a:srgbClr val="FF0000"/>
                </a:solidFill>
              </a:rPr>
              <a:t>250</a:t>
            </a:r>
            <a:r>
              <a:rPr lang="ru-RU" sz="2000" b="1" dirty="0"/>
              <a:t> млн руб. – инфраструктура (дорога, э/э, газ, вода)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55260B6-214F-4D1D-B46A-B2BD9C80B7AB}"/>
              </a:ext>
            </a:extLst>
          </p:cNvPr>
          <p:cNvSpPr/>
          <p:nvPr/>
        </p:nvSpPr>
        <p:spPr>
          <a:xfrm>
            <a:off x="253187" y="3440250"/>
            <a:ext cx="11564414" cy="380124"/>
          </a:xfrm>
          <a:prstGeom prst="rect">
            <a:avLst/>
          </a:prstGeom>
          <a:solidFill>
            <a:srgbClr val="3C7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Инициатор проекта – ООО «Жешарт-Органик»</a:t>
            </a:r>
          </a:p>
        </p:txBody>
      </p:sp>
      <p:sp>
        <p:nvSpPr>
          <p:cNvPr id="21" name="Блок-схема: процесс 20">
            <a:extLst>
              <a:ext uri="{FF2B5EF4-FFF2-40B4-BE49-F238E27FC236}">
                <a16:creationId xmlns:a16="http://schemas.microsoft.com/office/drawing/2014/main" id="{E2CAFFC6-6D1B-449F-997B-7BC574696ECD}"/>
              </a:ext>
            </a:extLst>
          </p:cNvPr>
          <p:cNvSpPr/>
          <p:nvPr/>
        </p:nvSpPr>
        <p:spPr>
          <a:xfrm>
            <a:off x="0" y="-40367"/>
            <a:ext cx="12192000" cy="1011115"/>
          </a:xfrm>
          <a:prstGeom prst="flowChartProcess">
            <a:avLst/>
          </a:prstGeom>
          <a:solidFill>
            <a:srgbClr val="3C77BD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КЛЮЧЕВОЙ ПРОЕКТ РАЗВИТИЯ – АГРОПРОМЫШЛЕННЫЙ ПАРК </a:t>
            </a:r>
          </a:p>
        </p:txBody>
      </p:sp>
      <p:pic>
        <p:nvPicPr>
          <p:cNvPr id="18" name="Picture 2" descr="http://st12.stpulscen.ru/images/product/073/098/352_big.jpg">
            <a:extLst>
              <a:ext uri="{FF2B5EF4-FFF2-40B4-BE49-F238E27FC236}">
                <a16:creationId xmlns:a16="http://schemas.microsoft.com/office/drawing/2014/main" id="{E9103BBF-2839-4D39-9F3B-675674FC2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499" y="4623458"/>
            <a:ext cx="1047896" cy="74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CBD9BD0F-F542-4109-9748-B6F94D7333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0" y="4544391"/>
            <a:ext cx="791279" cy="806399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Ссылка на слайд 10">
                <a:extLst>
                  <a:ext uri="{FF2B5EF4-FFF2-40B4-BE49-F238E27FC236}">
                    <a16:creationId xmlns:a16="http://schemas.microsoft.com/office/drawing/2014/main" id="{0A502176-71BC-4103-9E80-3BB11885DB9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39079207"/>
                  </p:ext>
                </p:extLst>
              </p:nvPr>
            </p:nvGraphicFramePr>
            <p:xfrm>
              <a:off x="8426814" y="5359720"/>
              <a:ext cx="2116038" cy="1190271"/>
            </p:xfrm>
            <a:graphic>
              <a:graphicData uri="http://schemas.microsoft.com/office/powerpoint/2016/slidezoom">
                <pslz:sldZm>
                  <pslz:sldZmObj sldId="303" cId="2106923727">
                    <pslz:zmPr id="{995FCD3F-F4FB-4C6A-B812-CE5CD9D1292E}" returnToParent="0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16038" cy="119027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Ссылка на слайд 10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0A502176-71BC-4103-9E80-3BB11885DB9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26814" y="5359720"/>
                <a:ext cx="2116038" cy="119027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26" name="Picture 2" descr="http://pombuh74.ru/wp-content/uploads/2014/11/194842-geld.jpg">
            <a:extLst>
              <a:ext uri="{FF2B5EF4-FFF2-40B4-BE49-F238E27FC236}">
                <a16:creationId xmlns:a16="http://schemas.microsoft.com/office/drawing/2014/main" id="{94FD8C68-F4D0-4D3B-B3F2-4B902BE1C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85" y="3828119"/>
            <a:ext cx="1047896" cy="70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CE84167-0F9A-4ADA-8365-C0F3CF62771B}"/>
              </a:ext>
            </a:extLst>
          </p:cNvPr>
          <p:cNvSpPr txBox="1"/>
          <p:nvPr/>
        </p:nvSpPr>
        <p:spPr>
          <a:xfrm>
            <a:off x="1264261" y="3986468"/>
            <a:ext cx="404864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Объем инвестиций </a:t>
            </a:r>
            <a:r>
              <a:rPr lang="ru-RU" sz="2500" b="1" dirty="0">
                <a:solidFill>
                  <a:srgbClr val="FF0000"/>
                </a:solidFill>
              </a:rPr>
              <a:t>2,7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/>
              <a:t>млрд. руб.</a:t>
            </a:r>
          </a:p>
        </p:txBody>
      </p:sp>
      <p:pic>
        <p:nvPicPr>
          <p:cNvPr id="25" name="Рисунок 24" descr="Изображение выглядит как коллекция картинок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ECDA6F18-ABC5-47F0-829C-C457CBA37FE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885" y="3920322"/>
            <a:ext cx="733124" cy="60857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26781FF-4A72-467C-B53E-16187C638C08}"/>
              </a:ext>
            </a:extLst>
          </p:cNvPr>
          <p:cNvSpPr txBox="1"/>
          <p:nvPr/>
        </p:nvSpPr>
        <p:spPr>
          <a:xfrm>
            <a:off x="8022774" y="3986468"/>
            <a:ext cx="33959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Срок окупаемости </a:t>
            </a:r>
            <a:r>
              <a:rPr lang="ru-RU" sz="2500" b="1" dirty="0">
                <a:solidFill>
                  <a:srgbClr val="FF0000"/>
                </a:solidFill>
              </a:rPr>
              <a:t>5,5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/>
              <a:t>лет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DC049D0-1F14-4156-B57A-3BB92B5452F8}"/>
              </a:ext>
            </a:extLst>
          </p:cNvPr>
          <p:cNvSpPr txBox="1"/>
          <p:nvPr/>
        </p:nvSpPr>
        <p:spPr>
          <a:xfrm>
            <a:off x="1263181" y="4638637"/>
            <a:ext cx="49731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rgbClr val="FF0000"/>
                </a:solidFill>
              </a:rPr>
              <a:t>220</a:t>
            </a:r>
            <a:r>
              <a:rPr lang="ru-RU" sz="2000" b="1" dirty="0"/>
              <a:t> новых рабочих мест в 20</a:t>
            </a:r>
            <a:r>
              <a:rPr lang="en-US" sz="2000" b="1" dirty="0"/>
              <a:t>20</a:t>
            </a:r>
            <a:r>
              <a:rPr lang="ru-RU" sz="2000" b="1" dirty="0"/>
              <a:t> году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DB92883-FB4D-4C5F-A7F6-F934FC92262E}"/>
              </a:ext>
            </a:extLst>
          </p:cNvPr>
          <p:cNvSpPr txBox="1"/>
          <p:nvPr/>
        </p:nvSpPr>
        <p:spPr>
          <a:xfrm>
            <a:off x="7995438" y="4725908"/>
            <a:ext cx="41932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rgbClr val="FF0000"/>
                </a:solidFill>
              </a:rPr>
              <a:t>25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/>
              <a:t>млн. руб. налогов в город в год 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0" name="Ссылка на слайд 39">
                <a:extLst>
                  <a:ext uri="{FF2B5EF4-FFF2-40B4-BE49-F238E27FC236}">
                    <a16:creationId xmlns:a16="http://schemas.microsoft.com/office/drawing/2014/main" id="{C9900C8E-248D-48D4-9EA7-BC9B8745088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18786928"/>
                  </p:ext>
                </p:extLst>
              </p:nvPr>
            </p:nvGraphicFramePr>
            <p:xfrm>
              <a:off x="64748" y="119363"/>
              <a:ext cx="11941291" cy="6533685"/>
            </p:xfrm>
            <a:graphic>
              <a:graphicData uri="http://schemas.microsoft.com/office/powerpoint/2016/slidezoom">
                <pslz:sldZm>
                  <pslz:sldZmObj sldId="303" cId="2106923727">
                    <pslz:zmPr id="{995FCD3F-F4FB-4C6A-B812-CE5CD9D1292E}" returnToParent="0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941291" cy="653368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0" name="Ссылка на слайд 39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C9900C8E-248D-48D4-9EA7-BC9B8745088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4748" y="119363"/>
                <a:ext cx="11941291" cy="653368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22" name="Номер слайда 4">
            <a:extLst>
              <a:ext uri="{FF2B5EF4-FFF2-40B4-BE49-F238E27FC236}">
                <a16:creationId xmlns:a16="http://schemas.microsoft.com/office/drawing/2014/main" id="{F3C6F7D6-70BE-412B-83AF-DA9874AE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239" y="121259"/>
            <a:ext cx="2743200" cy="365125"/>
          </a:xfrm>
        </p:spPr>
        <p:txBody>
          <a:bodyPr/>
          <a:lstStyle/>
          <a:p>
            <a:fld id="{ACCB888F-5DDB-46B3-AB6D-8760CE8177E6}" type="slidenum">
              <a:rPr lang="ru-RU" sz="1800" b="1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pPr/>
              <a:t>7</a:t>
            </a:fld>
            <a:endParaRPr lang="ru-RU" sz="18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68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6DBF2C-10FF-4B0E-980F-2B61F14B48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432" y="683844"/>
            <a:ext cx="9975499" cy="595019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C9FAD4-6979-4C12-A584-A285CA0C5898}"/>
              </a:ext>
            </a:extLst>
          </p:cNvPr>
          <p:cNvSpPr txBox="1"/>
          <p:nvPr/>
        </p:nvSpPr>
        <p:spPr>
          <a:xfrm>
            <a:off x="884670" y="177810"/>
            <a:ext cx="10302747" cy="938719"/>
          </a:xfrm>
          <a:prstGeom prst="rect">
            <a:avLst/>
          </a:prstGeom>
          <a:noFill/>
          <a:ln w="539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КОНЦЕПЦИЯ ПРОЕКТА</a:t>
            </a:r>
            <a:endParaRPr lang="ru-RU" sz="3000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30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ru-RU" sz="3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74FA9C-96C0-4362-A45E-B3D23A0F42E1}"/>
              </a:ext>
            </a:extLst>
          </p:cNvPr>
          <p:cNvSpPr txBox="1"/>
          <p:nvPr/>
        </p:nvSpPr>
        <p:spPr>
          <a:xfrm>
            <a:off x="2528785" y="2012818"/>
            <a:ext cx="1146048" cy="307777"/>
          </a:xfrm>
          <a:prstGeom prst="rect">
            <a:avLst/>
          </a:prstGeom>
          <a:solidFill>
            <a:srgbClr val="4D89BB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>
                    <a:lumMod val="95000"/>
                  </a:schemeClr>
                </a:solidFill>
              </a:rPr>
              <a:t>2200 голов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5A466A4E-75AC-4D11-A5C0-650E524CDEA1}"/>
              </a:ext>
            </a:extLst>
          </p:cNvPr>
          <p:cNvSpPr/>
          <p:nvPr/>
        </p:nvSpPr>
        <p:spPr>
          <a:xfrm>
            <a:off x="368893" y="1627443"/>
            <a:ext cx="1411292" cy="824686"/>
          </a:xfrm>
          <a:prstGeom prst="roundRect">
            <a:avLst/>
          </a:prstGeom>
          <a:solidFill>
            <a:srgbClr val="4F89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Научно-технический центр 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81CFD095-13EF-4598-B4E6-13FC2765752F}"/>
              </a:ext>
            </a:extLst>
          </p:cNvPr>
          <p:cNvSpPr/>
          <p:nvPr/>
        </p:nvSpPr>
        <p:spPr>
          <a:xfrm>
            <a:off x="368893" y="4224376"/>
            <a:ext cx="1411292" cy="804823"/>
          </a:xfrm>
          <a:prstGeom prst="roundRect">
            <a:avLst/>
          </a:prstGeom>
          <a:solidFill>
            <a:srgbClr val="4F89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Переработка торфа</a:t>
            </a:r>
          </a:p>
        </p:txBody>
      </p:sp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2A382DEA-2C82-4DEA-9163-587C19ED0ED4}"/>
              </a:ext>
            </a:extLst>
          </p:cNvPr>
          <p:cNvSpPr/>
          <p:nvPr/>
        </p:nvSpPr>
        <p:spPr>
          <a:xfrm>
            <a:off x="1870827" y="1908458"/>
            <a:ext cx="283994" cy="2087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31D321C0-47F5-44DB-8DE0-66E9B4EAF8A9}"/>
              </a:ext>
            </a:extLst>
          </p:cNvPr>
          <p:cNvSpPr/>
          <p:nvPr/>
        </p:nvSpPr>
        <p:spPr>
          <a:xfrm>
            <a:off x="383412" y="2842591"/>
            <a:ext cx="1396774" cy="789886"/>
          </a:xfrm>
          <a:prstGeom prst="roundRect">
            <a:avLst/>
          </a:prstGeom>
          <a:solidFill>
            <a:srgbClr val="4F89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Обучающий центр 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94905083-9859-4666-AC56-948AE2BAEC60}"/>
              </a:ext>
            </a:extLst>
          </p:cNvPr>
          <p:cNvCxnSpPr/>
          <p:nvPr/>
        </p:nvCxnSpPr>
        <p:spPr>
          <a:xfrm flipV="1">
            <a:off x="272687" y="647170"/>
            <a:ext cx="11526715" cy="3667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4">
            <a:extLst>
              <a:ext uri="{FF2B5EF4-FFF2-40B4-BE49-F238E27FC236}">
                <a16:creationId xmlns:a16="http://schemas.microsoft.com/office/drawing/2014/main" id="{991A21BC-82E7-4665-ABB7-0A7BA7F1D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7722" y="6373609"/>
            <a:ext cx="2743200" cy="365125"/>
          </a:xfrm>
        </p:spPr>
        <p:txBody>
          <a:bodyPr/>
          <a:lstStyle/>
          <a:p>
            <a:fld id="{ACCB888F-5DDB-46B3-AB6D-8760CE8177E6}" type="slidenum">
              <a:rPr lang="ru-RU" sz="18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8</a:t>
            </a:fld>
            <a:endParaRPr lang="ru-RU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923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DA2AB5A-3D9E-48E5-9D94-E54C8E9D7B46}"/>
              </a:ext>
            </a:extLst>
          </p:cNvPr>
          <p:cNvSpPr/>
          <p:nvPr/>
        </p:nvSpPr>
        <p:spPr>
          <a:xfrm>
            <a:off x="4649301" y="1115476"/>
            <a:ext cx="2749168" cy="2228681"/>
          </a:xfrm>
          <a:prstGeom prst="rect">
            <a:avLst/>
          </a:prstGeom>
          <a:solidFill>
            <a:srgbClr val="D5C0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 descr="Изображение выглядит как здание, фабрика, внутренний, поезд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4C5D7369-5F11-42A3-97D4-861CF1601A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54" y="1115476"/>
            <a:ext cx="3710316" cy="218611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2201F1-AA12-4154-BD21-C7BE970D7CD7}"/>
              </a:ext>
            </a:extLst>
          </p:cNvPr>
          <p:cNvSpPr txBox="1"/>
          <p:nvPr/>
        </p:nvSpPr>
        <p:spPr>
          <a:xfrm>
            <a:off x="-544710" y="3342877"/>
            <a:ext cx="600627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>
                <a:latin typeface="Helvetica" panose="020B0604020202020204" pitchFamily="34" charset="0"/>
                <a:cs typeface="Helvetica" panose="020B0604020202020204" pitchFamily="34" charset="0"/>
              </a:rPr>
              <a:t>Производство оборудования </a:t>
            </a:r>
          </a:p>
          <a:p>
            <a:pPr algn="ctr"/>
            <a:r>
              <a:rPr lang="ru-RU" sz="1700" b="1" dirty="0">
                <a:latin typeface="Helvetica" panose="020B0604020202020204" pitchFamily="34" charset="0"/>
                <a:cs typeface="Helvetica" panose="020B0604020202020204" pitchFamily="34" charset="0"/>
              </a:rPr>
              <a:t>для брикетно-</a:t>
            </a:r>
            <a:r>
              <a:rPr lang="ru-RU" sz="17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пеллетного</a:t>
            </a:r>
            <a:r>
              <a:rPr lang="ru-RU" sz="17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algn="ctr"/>
            <a:r>
              <a:rPr lang="ru-RU" sz="1700" b="1" dirty="0">
                <a:latin typeface="Helvetica" panose="020B0604020202020204" pitchFamily="34" charset="0"/>
                <a:cs typeface="Helvetica" panose="020B0604020202020204" pitchFamily="34" charset="0"/>
              </a:rPr>
              <a:t>производства</a:t>
            </a:r>
            <a:endParaRPr lang="ru-RU" dirty="0"/>
          </a:p>
        </p:txBody>
      </p:sp>
      <p:pic>
        <p:nvPicPr>
          <p:cNvPr id="19" name="Рисунок 18" descr="Изображение выглядит как внешний, тележка, небо, тяне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BE399C2-6957-45DF-9579-BAB035945D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414" y="1107663"/>
            <a:ext cx="4212323" cy="1925589"/>
          </a:xfrm>
          <a:prstGeom prst="rect">
            <a:avLst/>
          </a:prstGeom>
        </p:spPr>
      </p:pic>
      <p:pic>
        <p:nvPicPr>
          <p:cNvPr id="23" name="Picture 2" descr="http://pombuh74.ru/wp-content/uploads/2014/11/194842-geld.jpg">
            <a:extLst>
              <a:ext uri="{FF2B5EF4-FFF2-40B4-BE49-F238E27FC236}">
                <a16:creationId xmlns:a16="http://schemas.microsoft.com/office/drawing/2014/main" id="{BDABB8F5-C852-4500-A51C-BB73130A6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08" y="4859172"/>
            <a:ext cx="1047896" cy="700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E45B9D4-8C7E-46A5-BEFD-837D933524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915" y="5113229"/>
            <a:ext cx="516741" cy="5266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38DD33-4874-4984-AB27-7F88488158AD}"/>
              </a:ext>
            </a:extLst>
          </p:cNvPr>
          <p:cNvSpPr txBox="1"/>
          <p:nvPr/>
        </p:nvSpPr>
        <p:spPr>
          <a:xfrm>
            <a:off x="9282248" y="4780896"/>
            <a:ext cx="2545056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9</a:t>
            </a:r>
            <a:r>
              <a:rPr lang="ru-RU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dirty="0">
                <a:latin typeface="Helvetica" panose="020B0604020202020204" pitchFamily="34" charset="0"/>
                <a:cs typeface="Helvetica" panose="020B0604020202020204" pitchFamily="34" charset="0"/>
              </a:rPr>
              <a:t>млн руб. налогов</a:t>
            </a:r>
          </a:p>
          <a:p>
            <a:r>
              <a:rPr lang="ru-RU" dirty="0">
                <a:latin typeface="Helvetica" panose="020B0604020202020204" pitchFamily="34" charset="0"/>
                <a:cs typeface="Helvetica" panose="020B0604020202020204" pitchFamily="34" charset="0"/>
              </a:rPr>
              <a:t>в год во все бюджеты</a:t>
            </a:r>
          </a:p>
          <a:p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7A2055D-53CF-4079-87F5-B644F75F3A24}"/>
              </a:ext>
            </a:extLst>
          </p:cNvPr>
          <p:cNvSpPr/>
          <p:nvPr/>
        </p:nvSpPr>
        <p:spPr>
          <a:xfrm>
            <a:off x="8270941" y="3619029"/>
            <a:ext cx="2813271" cy="877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700" b="1" dirty="0">
                <a:latin typeface="Helvetica" panose="020B0604020202020204" pitchFamily="34" charset="0"/>
                <a:cs typeface="Helvetica" panose="020B0604020202020204" pitchFamily="34" charset="0"/>
              </a:rPr>
              <a:t>Модернизация </a:t>
            </a:r>
          </a:p>
          <a:p>
            <a:pPr algn="ctr"/>
            <a:r>
              <a:rPr lang="ru-RU" sz="1700" b="1" dirty="0">
                <a:latin typeface="Helvetica" panose="020B0604020202020204" pitchFamily="34" charset="0"/>
                <a:cs typeface="Helvetica" panose="020B0604020202020204" pitchFamily="34" charset="0"/>
              </a:rPr>
              <a:t>Бетонно-смесительного</a:t>
            </a:r>
          </a:p>
          <a:p>
            <a:pPr algn="ctr"/>
            <a:r>
              <a:rPr lang="ru-RU" sz="1700" b="1" dirty="0">
                <a:latin typeface="Helvetica" panose="020B0604020202020204" pitchFamily="34" charset="0"/>
                <a:cs typeface="Helvetica" panose="020B0604020202020204" pitchFamily="34" charset="0"/>
              </a:rPr>
              <a:t>завода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54C94DE-D312-4895-BF11-9D08DD1CF22E}"/>
              </a:ext>
            </a:extLst>
          </p:cNvPr>
          <p:cNvSpPr/>
          <p:nvPr/>
        </p:nvSpPr>
        <p:spPr>
          <a:xfrm>
            <a:off x="4646561" y="3525536"/>
            <a:ext cx="28087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ru-RU" sz="1700" b="1" dirty="0">
                <a:latin typeface="Helvetica" panose="020B0604020202020204" pitchFamily="34" charset="0"/>
                <a:cs typeface="Helvetica" panose="020B0604020202020204" pitchFamily="34" charset="0"/>
              </a:rPr>
              <a:t>Производство пеллетов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F3B33CA-22AB-48E1-958A-852A1BB3DB69}"/>
              </a:ext>
            </a:extLst>
          </p:cNvPr>
          <p:cNvSpPr/>
          <p:nvPr/>
        </p:nvSpPr>
        <p:spPr>
          <a:xfrm>
            <a:off x="-589572" y="4208750"/>
            <a:ext cx="6096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700" b="1" dirty="0">
                <a:latin typeface="Helvetica" panose="020B0604020202020204" pitchFamily="34" charset="0"/>
                <a:cs typeface="Helvetica" panose="020B0604020202020204" pitchFamily="34" charset="0"/>
              </a:rPr>
              <a:t>Выпуск снегоплавильного </a:t>
            </a:r>
          </a:p>
          <a:p>
            <a:pPr algn="ctr"/>
            <a:r>
              <a:rPr lang="ru-RU" sz="1700" b="1" dirty="0">
                <a:latin typeface="Helvetica" panose="020B0604020202020204" pitchFamily="34" charset="0"/>
                <a:cs typeface="Helvetica" panose="020B0604020202020204" pitchFamily="34" charset="0"/>
              </a:rPr>
              <a:t>оборудования 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577CEC0-A935-47E1-8B74-3F679A7162B1}"/>
              </a:ext>
            </a:extLst>
          </p:cNvPr>
          <p:cNvSpPr/>
          <p:nvPr/>
        </p:nvSpPr>
        <p:spPr>
          <a:xfrm>
            <a:off x="1334504" y="4865931"/>
            <a:ext cx="3174405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b="1" dirty="0">
                <a:latin typeface="Helvetica" panose="020B0604020202020204" pitchFamily="34" charset="0"/>
                <a:cs typeface="Helvetica" panose="020B0604020202020204" pitchFamily="34" charset="0"/>
              </a:rPr>
              <a:t>Объем финансирования </a:t>
            </a:r>
          </a:p>
          <a:p>
            <a:r>
              <a:rPr lang="ru-RU" b="1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sz="25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120</a:t>
            </a:r>
            <a:r>
              <a:rPr lang="ru-RU" dirty="0">
                <a:latin typeface="Helvetica" panose="020B0604020202020204" pitchFamily="34" charset="0"/>
                <a:cs typeface="Helvetica" panose="020B0604020202020204" pitchFamily="34" charset="0"/>
              </a:rPr>
              <a:t> млн. рублей </a:t>
            </a:r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92EC6AA-9E03-42AF-8A9A-A8DB5D534C0F}"/>
              </a:ext>
            </a:extLst>
          </p:cNvPr>
          <p:cNvSpPr/>
          <p:nvPr/>
        </p:nvSpPr>
        <p:spPr>
          <a:xfrm>
            <a:off x="5222941" y="4846053"/>
            <a:ext cx="6096000" cy="7540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latin typeface="Helvetica" panose="020B0604020202020204" pitchFamily="34" charset="0"/>
                <a:cs typeface="Helvetica" panose="020B0604020202020204" pitchFamily="34" charset="0"/>
              </a:rPr>
              <a:t> Новые рабочие места </a:t>
            </a:r>
          </a:p>
          <a:p>
            <a:r>
              <a:rPr lang="ru-RU" b="1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sz="25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85</a:t>
            </a:r>
            <a:r>
              <a:rPr lang="ru-RU" b="1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dirty="0">
                <a:latin typeface="Helvetica" panose="020B0604020202020204" pitchFamily="34" charset="0"/>
                <a:cs typeface="Helvetica" panose="020B0604020202020204" pitchFamily="34" charset="0"/>
              </a:rPr>
              <a:t>чел. к 2019 г.</a:t>
            </a:r>
            <a:endParaRPr lang="ru-RU" dirty="0"/>
          </a:p>
        </p:txBody>
      </p:sp>
      <p:pic>
        <p:nvPicPr>
          <p:cNvPr id="18" name="Picture 2" descr="http://st12.stpulscen.ru/images/product/073/098/352_big.jpg">
            <a:extLst>
              <a:ext uri="{FF2B5EF4-FFF2-40B4-BE49-F238E27FC236}">
                <a16:creationId xmlns:a16="http://schemas.microsoft.com/office/drawing/2014/main" id="{48EB38BD-20C8-4557-8226-9C01CFD82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574" y="5091863"/>
            <a:ext cx="752800" cy="53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Блок-схема: процесс 21">
            <a:extLst>
              <a:ext uri="{FF2B5EF4-FFF2-40B4-BE49-F238E27FC236}">
                <a16:creationId xmlns:a16="http://schemas.microsoft.com/office/drawing/2014/main" id="{C2392769-39F4-4261-B132-2760B3A2B000}"/>
              </a:ext>
            </a:extLst>
          </p:cNvPr>
          <p:cNvSpPr/>
          <p:nvPr/>
        </p:nvSpPr>
        <p:spPr>
          <a:xfrm>
            <a:off x="0" y="3494"/>
            <a:ext cx="12192000" cy="1011115"/>
          </a:xfrm>
          <a:prstGeom prst="flowChartProcess">
            <a:avLst/>
          </a:prstGeom>
          <a:solidFill>
            <a:srgbClr val="3C77BD">
              <a:alpha val="9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ПРОМЫШЛЕННЫЕ ПРОЕКТЫ  </a:t>
            </a:r>
          </a:p>
          <a:p>
            <a:pPr algn="ctr"/>
            <a:r>
              <a:rPr lang="ru-RU" sz="25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СТАВКА, УСИЛИВАЮЩАЯ ЭКОНОМИКУ ГОРОДА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C368B52-37D2-4FD8-9069-9D23824B26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664" y="4860124"/>
            <a:ext cx="301447" cy="294382"/>
          </a:xfrm>
          <a:prstGeom prst="rect">
            <a:avLst/>
          </a:prstGeom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F448AE9E-800E-4511-80A5-1FE22EC537EB}"/>
              </a:ext>
            </a:extLst>
          </p:cNvPr>
          <p:cNvCxnSpPr>
            <a:cxnSpLocks/>
          </p:cNvCxnSpPr>
          <p:nvPr/>
        </p:nvCxnSpPr>
        <p:spPr>
          <a:xfrm flipV="1">
            <a:off x="372017" y="4781755"/>
            <a:ext cx="11357793" cy="265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lesopro.ru/wp-content/uploads/wood-pellets-stove1.jpg">
            <a:extLst>
              <a:ext uri="{FF2B5EF4-FFF2-40B4-BE49-F238E27FC236}">
                <a16:creationId xmlns:a16="http://schemas.microsoft.com/office/drawing/2014/main" id="{2F0DCED7-23AC-45B4-8F3E-9F4C1E6ED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615" y="1112520"/>
            <a:ext cx="2762854" cy="196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FAC766D6-169B-4F10-9A30-7EA16B988B25}"/>
              </a:ext>
            </a:extLst>
          </p:cNvPr>
          <p:cNvSpPr/>
          <p:nvPr/>
        </p:nvSpPr>
        <p:spPr>
          <a:xfrm>
            <a:off x="752354" y="3020646"/>
            <a:ext cx="6646115" cy="336572"/>
          </a:xfrm>
          <a:prstGeom prst="rect">
            <a:avLst/>
          </a:prstGeom>
          <a:solidFill>
            <a:srgbClr val="3C7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ИП БЕРЕГАЛОВА А.В.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997B9A93-E147-479F-84A0-5390C2287AC4}"/>
              </a:ext>
            </a:extLst>
          </p:cNvPr>
          <p:cNvSpPr/>
          <p:nvPr/>
        </p:nvSpPr>
        <p:spPr>
          <a:xfrm>
            <a:off x="7563117" y="3011692"/>
            <a:ext cx="4212323" cy="341679"/>
          </a:xfrm>
          <a:prstGeom prst="rect">
            <a:avLst/>
          </a:prstGeom>
          <a:solidFill>
            <a:srgbClr val="3C7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ООО «БСЦ»</a:t>
            </a:r>
          </a:p>
        </p:txBody>
      </p:sp>
      <p:sp>
        <p:nvSpPr>
          <p:cNvPr id="24" name="Номер слайда 4">
            <a:extLst>
              <a:ext uri="{FF2B5EF4-FFF2-40B4-BE49-F238E27FC236}">
                <a16:creationId xmlns:a16="http://schemas.microsoft.com/office/drawing/2014/main" id="{806088E2-1887-495B-AF58-0588663AC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239" y="121259"/>
            <a:ext cx="2743200" cy="365125"/>
          </a:xfrm>
        </p:spPr>
        <p:txBody>
          <a:bodyPr/>
          <a:lstStyle/>
          <a:p>
            <a:fld id="{ACCB888F-5DDB-46B3-AB6D-8760CE8177E6}" type="slidenum">
              <a:rPr lang="ru-RU" sz="1800" b="1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pPr/>
              <a:t>9</a:t>
            </a:fld>
            <a:endParaRPr lang="ru-RU" sz="18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230385-A4C2-4532-8A45-0EE44BCC5E01}"/>
              </a:ext>
            </a:extLst>
          </p:cNvPr>
          <p:cNvSpPr txBox="1"/>
          <p:nvPr/>
        </p:nvSpPr>
        <p:spPr>
          <a:xfrm>
            <a:off x="3878579" y="5762977"/>
            <a:ext cx="4476995" cy="400110"/>
          </a:xfrm>
          <a:prstGeom prst="rect">
            <a:avLst/>
          </a:prstGeom>
          <a:solidFill>
            <a:srgbClr val="3C77BD"/>
          </a:solidFill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НЕОБХОДИМАЯ ПОДДЕРЖКА ОТ ФРМ: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0FFD48B3-597F-4CA6-B664-AD7AD87E4916}"/>
              </a:ext>
            </a:extLst>
          </p:cNvPr>
          <p:cNvSpPr/>
          <p:nvPr/>
        </p:nvSpPr>
        <p:spPr>
          <a:xfrm>
            <a:off x="4230051" y="6135135"/>
            <a:ext cx="975664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</a:t>
            </a:r>
            <a:r>
              <a:rPr lang="en-US" sz="25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ru-RU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ru-RU" b="1" dirty="0">
                <a:latin typeface="Helvetica" panose="020B0604020202020204" pitchFamily="34" charset="0"/>
                <a:cs typeface="Helvetica" panose="020B0604020202020204" pitchFamily="34" charset="0"/>
              </a:rPr>
              <a:t>млн руб. – инфраструктура 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263FE34-D9DA-4B7A-9394-2B1CC3CC53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503" y="4807979"/>
            <a:ext cx="301447" cy="29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770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7144</TotalTime>
  <Words>2804</Words>
  <Application>Microsoft Office PowerPoint</Application>
  <PresentationFormat>Широкоэкранный</PresentationFormat>
  <Paragraphs>815</Paragraphs>
  <Slides>41</Slides>
  <Notes>0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7" baseType="lpstr">
      <vt:lpstr>Arial</vt:lpstr>
      <vt:lpstr>Calibri</vt:lpstr>
      <vt:lpstr>Calibri Light</vt:lpstr>
      <vt:lpstr>Helvetica</vt:lpstr>
      <vt:lpstr>Webdings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Резюме Проекта. Общее описание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Анжелла Карпова</dc:creator>
  <cp:lastModifiedBy>Денис Кутишенко</cp:lastModifiedBy>
  <cp:revision>743</cp:revision>
  <cp:lastPrinted>2017-07-27T11:36:12Z</cp:lastPrinted>
  <dcterms:created xsi:type="dcterms:W3CDTF">2017-07-25T10:53:17Z</dcterms:created>
  <dcterms:modified xsi:type="dcterms:W3CDTF">2017-10-13T11:32:52Z</dcterms:modified>
</cp:coreProperties>
</file>